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61" r:id="rId3"/>
    <p:sldId id="262" r:id="rId4"/>
    <p:sldId id="260" r:id="rId5"/>
    <p:sldId id="264" r:id="rId6"/>
    <p:sldId id="288" r:id="rId7"/>
    <p:sldId id="259" r:id="rId8"/>
    <p:sldId id="303" r:id="rId9"/>
    <p:sldId id="320" r:id="rId10"/>
    <p:sldId id="307" r:id="rId11"/>
    <p:sldId id="305" r:id="rId12"/>
    <p:sldId id="308" r:id="rId13"/>
    <p:sldId id="309" r:id="rId14"/>
    <p:sldId id="304" r:id="rId15"/>
    <p:sldId id="294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295" r:id="rId27"/>
    <p:sldId id="268" r:id="rId28"/>
    <p:sldId id="289" r:id="rId29"/>
    <p:sldId id="269" r:id="rId30"/>
    <p:sldId id="290" r:id="rId31"/>
    <p:sldId id="270" r:id="rId32"/>
    <p:sldId id="291" r:id="rId33"/>
    <p:sldId id="271" r:id="rId34"/>
    <p:sldId id="272" r:id="rId35"/>
    <p:sldId id="292" r:id="rId36"/>
    <p:sldId id="273" r:id="rId37"/>
    <p:sldId id="274" r:id="rId38"/>
    <p:sldId id="296" r:id="rId39"/>
    <p:sldId id="275" r:id="rId40"/>
    <p:sldId id="297" r:id="rId41"/>
    <p:sldId id="276" r:id="rId42"/>
    <p:sldId id="277" r:id="rId43"/>
    <p:sldId id="278" r:id="rId44"/>
    <p:sldId id="299" r:id="rId45"/>
    <p:sldId id="279" r:id="rId46"/>
    <p:sldId id="298" r:id="rId47"/>
    <p:sldId id="280" r:id="rId48"/>
    <p:sldId id="302" r:id="rId49"/>
    <p:sldId id="282" r:id="rId50"/>
    <p:sldId id="283" r:id="rId51"/>
    <p:sldId id="301" r:id="rId52"/>
    <p:sldId id="284" r:id="rId53"/>
    <p:sldId id="300" r:id="rId54"/>
    <p:sldId id="258" r:id="rId55"/>
    <p:sldId id="287" r:id="rId56"/>
    <p:sldId id="263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EA7"/>
    <a:srgbClr val="D1D7F3"/>
    <a:srgbClr val="FF0000"/>
    <a:srgbClr val="C7DAEB"/>
    <a:srgbClr val="C3E4F3"/>
    <a:srgbClr val="005CAF"/>
    <a:srgbClr val="70ABD5"/>
    <a:srgbClr val="ABC8E2"/>
    <a:srgbClr val="ADCEE5"/>
    <a:srgbClr val="C4D0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946" autoAdjust="0"/>
  </p:normalViewPr>
  <p:slideViewPr>
    <p:cSldViewPr snapToGrid="0">
      <p:cViewPr>
        <p:scale>
          <a:sx n="66" d="100"/>
          <a:sy n="66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2D140-C81C-41FC-8ECB-B82C16E31A9E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AED14-3C5A-4749-800A-405A238F8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6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AED14-3C5A-4749-800A-405A238F8C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8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Concurrency race conditions – it</a:t>
            </a:r>
            <a:r>
              <a:rPr lang="en-US" baseline="0" dirty="0" smtClean="0"/>
              <a:t> can come from nowhere  - corrupted data.. </a:t>
            </a:r>
            <a:r>
              <a:rPr lang="en-US" baseline="0" dirty="0" err="1" smtClean="0"/>
              <a:t>multidimantionality</a:t>
            </a:r>
            <a:endParaRPr lang="en-US" baseline="0" dirty="0" smtClean="0"/>
          </a:p>
          <a:p>
            <a:r>
              <a:rPr lang="en-US" baseline="0" dirty="0" smtClean="0"/>
              <a:t>Interprocess </a:t>
            </a:r>
            <a:r>
              <a:rPr lang="en-US" baseline="0" dirty="0" err="1" smtClean="0"/>
              <a:t>communictation</a:t>
            </a:r>
            <a:r>
              <a:rPr lang="en-US" baseline="0" dirty="0" smtClean="0"/>
              <a:t> – lots of processes running – used TCP on </a:t>
            </a:r>
            <a:r>
              <a:rPr lang="en-US" baseline="0" dirty="0" err="1" smtClean="0"/>
              <a:t>LocalHost</a:t>
            </a:r>
            <a:endParaRPr lang="en-US" baseline="0" dirty="0" smtClean="0"/>
          </a:p>
          <a:p>
            <a:r>
              <a:rPr lang="en-US" baseline="0" dirty="0" smtClean="0"/>
              <a:t>Registry manipulation – right click, </a:t>
            </a:r>
            <a:r>
              <a:rPr lang="en-US" baseline="0" dirty="0" err="1" smtClean="0"/>
              <a:t>taskar</a:t>
            </a:r>
            <a:r>
              <a:rPr lang="en-US" baseline="0" dirty="0" smtClean="0"/>
              <a:t> icon, icon overlay</a:t>
            </a:r>
          </a:p>
          <a:p>
            <a:r>
              <a:rPr lang="en-US" baseline="0" dirty="0" smtClean="0"/>
              <a:t>------------</a:t>
            </a:r>
          </a:p>
          <a:p>
            <a:r>
              <a:rPr lang="en-US" baseline="0" dirty="0" smtClean="0"/>
              <a:t>Blue screen of death story. Buggy code causes blue screen. Formatted computer twice. Advice: Implement on Virtual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AED14-3C5A-4749-800A-405A238F8C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6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Aim: Distributed network, distributed file system,</a:t>
            </a:r>
            <a:r>
              <a:rPr lang="en-US" baseline="0" dirty="0" smtClean="0"/>
              <a:t> n</a:t>
            </a:r>
            <a:r>
              <a:rPr lang="en-US" dirty="0" smtClean="0"/>
              <a:t>o central server (opposed to Google or Dropbox)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AED14-3C5A-4749-800A-405A238F8C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Aim: Distributed network, distributed file system,</a:t>
            </a:r>
            <a:r>
              <a:rPr lang="en-US" baseline="0" dirty="0" smtClean="0"/>
              <a:t> n</a:t>
            </a:r>
            <a:r>
              <a:rPr lang="en-US" dirty="0" smtClean="0"/>
              <a:t>o central server (opposed to Google or Dropbox)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AED14-3C5A-4749-800A-405A238F8C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31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by its content. Content -&gt; request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CryptoHash</a:t>
            </a:r>
            <a:r>
              <a:rPr lang="en-US" baseline="0" dirty="0" smtClean="0"/>
              <a:t> of file. </a:t>
            </a:r>
            <a:r>
              <a:rPr lang="he-IL" baseline="0" dirty="0" smtClean="0"/>
              <a:t>תמצית שמתארת אותו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AED14-3C5A-4749-800A-405A238F8C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3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Fetch files</a:t>
            </a:r>
            <a:r>
              <a:rPr lang="en-US" baseline="0" dirty="0" smtClean="0"/>
              <a:t> locally – don’t go to server. Example: </a:t>
            </a:r>
            <a:r>
              <a:rPr lang="en-US" baseline="0" dirty="0" err="1" smtClean="0"/>
              <a:t>Hackathon</a:t>
            </a:r>
            <a:r>
              <a:rPr lang="en-US" baseline="0" dirty="0" smtClean="0"/>
              <a:t>, Course, Laptop.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AED14-3C5A-4749-800A-405A238F8C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85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AED14-3C5A-4749-800A-405A238F8C4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9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AED14-3C5A-4749-800A-405A238F8C4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8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2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5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7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4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8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0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5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18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6AACC-1BE1-44A9-9226-7DBCA53C1D9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E0631-A417-43FB-9384-BF5947A2A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9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1"/>
            <a:ext cx="9144000" cy="6868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981" y="270456"/>
            <a:ext cx="7772400" cy="2522358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21002304" lon="20995393" rev="52827"/>
            </a:camera>
            <a:lightRig rig="threePt" dir="t"/>
          </a:scene3d>
          <a:sp3d prstMaterial="metal"/>
        </p:spPr>
        <p:txBody>
          <a:bodyPr>
            <a:noAutofit/>
            <a:sp3d extrusionH="254000" contourW="25400" prstMaterial="softEdge">
              <a:bevelT w="101600" h="88900"/>
              <a:bevelB w="88900" h="88900"/>
            </a:sp3d>
          </a:bodyPr>
          <a:lstStyle/>
          <a:p>
            <a:r>
              <a:rPr lang="en-US" sz="18000" b="1" dirty="0" smtClean="0">
                <a:ln w="0">
                  <a:noFill/>
                </a:ln>
                <a:gradFill flip="none" rotWithShape="1">
                  <a:gsLst>
                    <a:gs pos="24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46905">
                      <a:srgbClr val="A4C6FE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72000">
                      <a:schemeClr val="accent1">
                        <a:lumMod val="30000"/>
                        <a:lumOff val="7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effectLst>
                  <a:outerShdw blurRad="101600" dist="101600" dir="13200000" sx="101000" sy="101000" algn="br" rotWithShape="0">
                    <a:srgbClr val="001B50">
                      <a:alpha val="49804"/>
                    </a:srgbClr>
                  </a:outerShdw>
                </a:effectLst>
                <a:latin typeface="+mn-lt"/>
                <a:ea typeface="Microsoft YaHei UI" panose="020B0503020204020204" pitchFamily="34" charset="-122"/>
              </a:rPr>
              <a:t>uBox</a:t>
            </a:r>
            <a:endParaRPr lang="en-US" sz="18000" b="1" dirty="0">
              <a:ln w="0">
                <a:noFill/>
              </a:ln>
              <a:gradFill flip="none" rotWithShape="1">
                <a:gsLst>
                  <a:gs pos="24000">
                    <a:schemeClr val="accent1">
                      <a:lumMod val="20000"/>
                      <a:lumOff val="8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  <a:gs pos="46905">
                    <a:srgbClr val="A4C6FE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  <a:gs pos="72000">
                    <a:schemeClr val="accent1">
                      <a:lumMod val="30000"/>
                      <a:lumOff val="7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effectLst>
                <a:outerShdw blurRad="101600" dist="101600" dir="13200000" sx="101000" sy="101000" algn="br" rotWithShape="0">
                  <a:srgbClr val="001B50">
                    <a:alpha val="49804"/>
                  </a:srgbClr>
                </a:outerShdw>
              </a:effectLst>
              <a:latin typeface="+mn-lt"/>
              <a:ea typeface="Microsoft YaHei UI" panose="020B0503020204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290" y="5381833"/>
            <a:ext cx="8461420" cy="708337"/>
          </a:xfrm>
        </p:spPr>
        <p:txBody>
          <a:bodyPr>
            <a:noAutofit/>
            <a:scene3d>
              <a:camera prst="orthographicFront"/>
              <a:lightRig rig="balanced" dir="t"/>
            </a:scene3d>
            <a:sp3d extrusionH="63500" contourW="25400">
              <a:bevelT w="25400" h="25400"/>
              <a:bevelB w="0" h="0"/>
            </a:sp3d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Yuval Alfassi	       	Ilan Godik</a:t>
            </a:r>
            <a:endParaRPr lang="en-US" sz="4800" b="1" dirty="0">
              <a:ln w="12700"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ewmediasolutions.tv/wp-content/uploads/2015/02/Ones-and-Zero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14308" cy="580975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71548" y="42863"/>
            <a:ext cx="7213906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Content Addressing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83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543299" y="67242"/>
            <a:ext cx="5427811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Local Fetching</a:t>
            </a:r>
            <a:endParaRPr lang="en-US" sz="40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2" y="1557338"/>
            <a:ext cx="7233775" cy="4941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36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822493" y="67242"/>
            <a:ext cx="5148618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Deduplication</a:t>
            </a:r>
            <a:endParaRPr lang="en-US" sz="40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3" y="3273084"/>
            <a:ext cx="2986088" cy="298608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13" y="1229489"/>
            <a:ext cx="2986088" cy="298608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 flipH="1">
            <a:off x="3486151" y="3273084"/>
            <a:ext cx="1985962" cy="942493"/>
          </a:xfrm>
          <a:prstGeom prst="straightConnector1">
            <a:avLst/>
          </a:prstGeom>
          <a:ln w="190500" cap="flat">
            <a:solidFill>
              <a:schemeClr val="accent1">
                <a:lumMod val="60000"/>
                <a:lumOff val="40000"/>
              </a:schemeClr>
            </a:solidFill>
            <a:bevel/>
            <a:headEnd type="triangle" w="med" len="sm"/>
            <a:tailEnd type="triangle" w="med" len="sm"/>
          </a:ln>
          <a:scene3d>
            <a:camera prst="orthographicFront"/>
            <a:lightRig rig="threePt" dir="t"/>
          </a:scene3d>
          <a:sp3d prstMaterial="plastic">
            <a:bevelT w="889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8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55915" y="1230906"/>
            <a:ext cx="266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C7DAEB"/>
                </a:solidFill>
              </a:rPr>
              <a:t>Identity</a:t>
            </a:r>
            <a:endParaRPr lang="en-US" sz="4400" b="1" dirty="0">
              <a:solidFill>
                <a:srgbClr val="C7DAEB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31121" y="4071938"/>
            <a:ext cx="2112141" cy="2022755"/>
            <a:chOff x="779549" y="2374175"/>
            <a:chExt cx="2774775" cy="3002223"/>
          </a:xfrm>
        </p:grpSpPr>
        <p:sp>
          <p:nvSpPr>
            <p:cNvPr id="4" name="Cloud 3"/>
            <p:cNvSpPr/>
            <p:nvPr/>
          </p:nvSpPr>
          <p:spPr>
            <a:xfrm rot="3459102">
              <a:off x="665825" y="2487899"/>
              <a:ext cx="3002223" cy="2774775"/>
            </a:xfrm>
            <a:prstGeom prst="cloud">
              <a:avLst/>
            </a:prstGeom>
            <a:solidFill>
              <a:srgbClr val="D1D7F3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extrusionH="127000" prstMaterial="plastic">
              <a:bevelT w="177800" h="228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9053" y="3165062"/>
              <a:ext cx="2295764" cy="1142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rgbClr val="002060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rPr>
                <a:t>Hash1</a:t>
              </a:r>
              <a:endParaRPr lang="en-US" sz="4400" b="1" dirty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96823" y="4245974"/>
            <a:ext cx="2492705" cy="1931849"/>
            <a:chOff x="4890164" y="2487899"/>
            <a:chExt cx="3002223" cy="2774775"/>
          </a:xfrm>
        </p:grpSpPr>
        <p:sp>
          <p:nvSpPr>
            <p:cNvPr id="8" name="Cloud 7"/>
            <p:cNvSpPr/>
            <p:nvPr/>
          </p:nvSpPr>
          <p:spPr>
            <a:xfrm>
              <a:off x="4890164" y="2487899"/>
              <a:ext cx="3002223" cy="2774775"/>
            </a:xfrm>
            <a:prstGeom prst="cloud">
              <a:avLst/>
            </a:prstGeom>
            <a:solidFill>
              <a:srgbClr val="D1D7F3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extrusionH="127000" prstMaterial="plastic">
              <a:bevelT w="177800" h="228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21589656">
              <a:off x="5467036" y="3261487"/>
              <a:ext cx="1966910" cy="769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rgbClr val="002060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rPr>
                <a:t>Hash2</a:t>
              </a:r>
              <a:endParaRPr lang="en-US" sz="4400" b="1" dirty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 flipH="1">
            <a:off x="2975227" y="2061903"/>
            <a:ext cx="1196142" cy="1895735"/>
          </a:xfrm>
          <a:prstGeom prst="straightConnector1">
            <a:avLst/>
          </a:prstGeom>
          <a:ln w="177800" cap="flat">
            <a:solidFill>
              <a:srgbClr val="D1D7F3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62232" y="2061903"/>
            <a:ext cx="812770" cy="2010035"/>
          </a:xfrm>
          <a:prstGeom prst="straightConnector1">
            <a:avLst/>
          </a:prstGeom>
          <a:ln w="177800" cap="flat">
            <a:solidFill>
              <a:srgbClr val="D1D7F3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/>
        </p:nvSpPr>
        <p:spPr>
          <a:xfrm>
            <a:off x="2628899" y="1989324"/>
            <a:ext cx="1987901" cy="1782376"/>
          </a:xfrm>
          <a:prstGeom prst="mathMultiply">
            <a:avLst>
              <a:gd name="adj1" fmla="val 9021"/>
            </a:avLst>
          </a:prstGeom>
          <a:solidFill>
            <a:srgbClr val="FF0000">
              <a:alpha val="60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3822493" y="67242"/>
            <a:ext cx="5148618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Mutable links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503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717436" y="1017570"/>
            <a:ext cx="5669280" cy="566928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  <a:effectLst>
            <a:outerShdw blurRad="25400" dist="12700" dir="18900000" algn="bl" rotWithShape="0">
              <a:prstClr val="black">
                <a:alpha val="6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extrusionH="76200" prstMaterial="softEdge">
            <a:bevelT w="317500" prst="coolSlant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94" y="1315943"/>
            <a:ext cx="5401563" cy="5072534"/>
          </a:xfrm>
          <a:prstGeom prst="rect">
            <a:avLst/>
          </a:prstGeom>
          <a:effectLst>
            <a:outerShdw blurRad="25400" dist="12700" dir="18900000" algn="bl" rotWithShape="0">
              <a:prstClr val="black">
                <a:alpha val="6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86100" y="67242"/>
            <a:ext cx="5885011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Distributed Hash Table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20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203553" y="112213"/>
            <a:ext cx="7202272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Prefix Substitution Languages</a:t>
            </a:r>
            <a:endParaRPr lang="en-US" sz="3600" dirty="0">
              <a:latin typeface="+mn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050959" y="1969700"/>
            <a:ext cx="3371614" cy="3368658"/>
            <a:chOff x="1622459" y="1241037"/>
            <a:chExt cx="3371614" cy="3368658"/>
          </a:xfrm>
        </p:grpSpPr>
        <p:grpSp>
          <p:nvGrpSpPr>
            <p:cNvPr id="59" name="Group 58"/>
            <p:cNvGrpSpPr/>
            <p:nvPr/>
          </p:nvGrpSpPr>
          <p:grpSpPr>
            <a:xfrm>
              <a:off x="1622459" y="1241037"/>
              <a:ext cx="3371614" cy="3368658"/>
              <a:chOff x="1622459" y="1241037"/>
              <a:chExt cx="3371614" cy="3368658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A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241280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x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571875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b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2459" y="3850302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y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60775" y="3907631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z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82974" y="3907631"/>
                <a:ext cx="711099" cy="702064"/>
              </a:xfrm>
              <a:prstGeom prst="ellipse">
                <a:avLst/>
              </a:prstGeom>
              <a:solidFill>
                <a:srgbClr val="FFC000"/>
              </a:solidFill>
              <a:ln w="571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c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978009" y="1943101"/>
              <a:ext cx="2660515" cy="1964530"/>
              <a:chOff x="1978009" y="1943101"/>
              <a:chExt cx="2660515" cy="1964530"/>
            </a:xfrm>
          </p:grpSpPr>
          <p:cxnSp>
            <p:nvCxnSpPr>
              <p:cNvPr id="5" name="Straight Arrow Connector 4"/>
              <p:cNvCxnSpPr>
                <a:stCxn id="3" idx="4"/>
                <a:endCxn id="26" idx="0"/>
              </p:cNvCxnSpPr>
              <p:nvPr/>
            </p:nvCxnSpPr>
            <p:spPr>
              <a:xfrm flipH="1">
                <a:off x="2596830" y="1943101"/>
                <a:ext cx="619496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3" idx="4"/>
                <a:endCxn id="27" idx="0"/>
              </p:cNvCxnSpPr>
              <p:nvPr/>
            </p:nvCxnSpPr>
            <p:spPr>
              <a:xfrm>
                <a:off x="3216326" y="1943101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6" idx="4"/>
                <a:endCxn id="28" idx="0"/>
              </p:cNvCxnSpPr>
              <p:nvPr/>
            </p:nvCxnSpPr>
            <p:spPr>
              <a:xfrm flipH="1">
                <a:off x="1978009" y="3276398"/>
                <a:ext cx="618821" cy="573904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6" idx="4"/>
                <a:endCxn id="29" idx="0"/>
              </p:cNvCxnSpPr>
              <p:nvPr/>
            </p:nvCxnSpPr>
            <p:spPr>
              <a:xfrm>
                <a:off x="2596830" y="3276398"/>
                <a:ext cx="619495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7" idx="4"/>
                <a:endCxn id="30" idx="0"/>
              </p:cNvCxnSpPr>
              <p:nvPr/>
            </p:nvCxnSpPr>
            <p:spPr>
              <a:xfrm>
                <a:off x="3927425" y="3276398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2110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203553" y="112213"/>
            <a:ext cx="7202272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Prefix Substitution Languages</a:t>
            </a:r>
            <a:endParaRPr lang="en-US" sz="3600" dirty="0">
              <a:latin typeface="+mn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050959" y="1969700"/>
            <a:ext cx="3371614" cy="3368658"/>
            <a:chOff x="1622459" y="1241037"/>
            <a:chExt cx="3371614" cy="3368658"/>
          </a:xfrm>
        </p:grpSpPr>
        <p:grpSp>
          <p:nvGrpSpPr>
            <p:cNvPr id="59" name="Group 58"/>
            <p:cNvGrpSpPr/>
            <p:nvPr/>
          </p:nvGrpSpPr>
          <p:grpSpPr>
            <a:xfrm>
              <a:off x="1622459" y="1241037"/>
              <a:ext cx="3371614" cy="3368658"/>
              <a:chOff x="1622459" y="1241037"/>
              <a:chExt cx="3371614" cy="3368658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A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241280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x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571875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b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2459" y="3850302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y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60775" y="3907631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z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82974" y="3907631"/>
                <a:ext cx="711099" cy="702064"/>
              </a:xfrm>
              <a:prstGeom prst="ellipse">
                <a:avLst/>
              </a:prstGeom>
              <a:solidFill>
                <a:srgbClr val="FFC000"/>
              </a:solidFill>
              <a:ln w="571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c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978009" y="1943101"/>
              <a:ext cx="2660515" cy="1964530"/>
              <a:chOff x="1978009" y="1943101"/>
              <a:chExt cx="2660515" cy="1964530"/>
            </a:xfrm>
          </p:grpSpPr>
          <p:cxnSp>
            <p:nvCxnSpPr>
              <p:cNvPr id="5" name="Straight Arrow Connector 4"/>
              <p:cNvCxnSpPr>
                <a:stCxn id="3" idx="4"/>
                <a:endCxn id="26" idx="0"/>
              </p:cNvCxnSpPr>
              <p:nvPr/>
            </p:nvCxnSpPr>
            <p:spPr>
              <a:xfrm flipH="1">
                <a:off x="2596830" y="1943101"/>
                <a:ext cx="619496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3" idx="4"/>
                <a:endCxn id="27" idx="0"/>
              </p:cNvCxnSpPr>
              <p:nvPr/>
            </p:nvCxnSpPr>
            <p:spPr>
              <a:xfrm>
                <a:off x="3216326" y="1943101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6" idx="4"/>
                <a:endCxn id="28" idx="0"/>
              </p:cNvCxnSpPr>
              <p:nvPr/>
            </p:nvCxnSpPr>
            <p:spPr>
              <a:xfrm flipH="1">
                <a:off x="1978009" y="3276398"/>
                <a:ext cx="618821" cy="573904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6" idx="4"/>
                <a:endCxn id="29" idx="0"/>
              </p:cNvCxnSpPr>
              <p:nvPr/>
            </p:nvCxnSpPr>
            <p:spPr>
              <a:xfrm>
                <a:off x="2596830" y="3276398"/>
                <a:ext cx="619495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7" idx="4"/>
                <a:endCxn id="30" idx="0"/>
              </p:cNvCxnSpPr>
              <p:nvPr/>
            </p:nvCxnSpPr>
            <p:spPr>
              <a:xfrm>
                <a:off x="3927425" y="3276398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/>
        </p:nvGrpSpPr>
        <p:grpSpPr>
          <a:xfrm>
            <a:off x="5246722" y="1969700"/>
            <a:ext cx="2660515" cy="3368658"/>
            <a:chOff x="1622459" y="1241037"/>
            <a:chExt cx="2660515" cy="3368658"/>
          </a:xfrm>
        </p:grpSpPr>
        <p:grpSp>
          <p:nvGrpSpPr>
            <p:cNvPr id="18" name="Group 17"/>
            <p:cNvGrpSpPr/>
            <p:nvPr/>
          </p:nvGrpSpPr>
          <p:grpSpPr>
            <a:xfrm>
              <a:off x="1622459" y="1241037"/>
              <a:ext cx="2660515" cy="3368658"/>
              <a:chOff x="1622459" y="1241037"/>
              <a:chExt cx="2660515" cy="336865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D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1280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f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571875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i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622459" y="3850302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g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60775" y="3907631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h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978009" y="1943101"/>
              <a:ext cx="1949416" cy="1964530"/>
              <a:chOff x="1978009" y="1943101"/>
              <a:chExt cx="1949416" cy="1964530"/>
            </a:xfrm>
          </p:grpSpPr>
          <p:cxnSp>
            <p:nvCxnSpPr>
              <p:cNvPr id="20" name="Straight Arrow Connector 19"/>
              <p:cNvCxnSpPr>
                <a:stCxn id="25" idx="4"/>
                <a:endCxn id="31" idx="0"/>
              </p:cNvCxnSpPr>
              <p:nvPr/>
            </p:nvCxnSpPr>
            <p:spPr>
              <a:xfrm flipH="1">
                <a:off x="2596830" y="1943101"/>
                <a:ext cx="619496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25" idx="4"/>
                <a:endCxn id="35" idx="0"/>
              </p:cNvCxnSpPr>
              <p:nvPr/>
            </p:nvCxnSpPr>
            <p:spPr>
              <a:xfrm>
                <a:off x="3216326" y="1943101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31" idx="4"/>
                <a:endCxn id="36" idx="0"/>
              </p:cNvCxnSpPr>
              <p:nvPr/>
            </p:nvCxnSpPr>
            <p:spPr>
              <a:xfrm flipH="1">
                <a:off x="1978009" y="3276398"/>
                <a:ext cx="618821" cy="573904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31" idx="4"/>
                <a:endCxn id="37" idx="0"/>
              </p:cNvCxnSpPr>
              <p:nvPr/>
            </p:nvCxnSpPr>
            <p:spPr>
              <a:xfrm>
                <a:off x="2596830" y="3276398"/>
                <a:ext cx="619495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1"/>
          <p:cNvSpPr/>
          <p:nvPr/>
        </p:nvSpPr>
        <p:spPr>
          <a:xfrm>
            <a:off x="4330295" y="3302997"/>
            <a:ext cx="1535248" cy="1333297"/>
          </a:xfrm>
          <a:custGeom>
            <a:avLst/>
            <a:gdLst>
              <a:gd name="connsiteX0" fmla="*/ 0 w 1585912"/>
              <a:gd name="connsiteY0" fmla="*/ 1177027 h 1177027"/>
              <a:gd name="connsiteX1" fmla="*/ 457200 w 1585912"/>
              <a:gd name="connsiteY1" fmla="*/ 76889 h 1177027"/>
              <a:gd name="connsiteX2" fmla="*/ 1585912 w 1585912"/>
              <a:gd name="connsiteY2" fmla="*/ 91177 h 1177027"/>
              <a:gd name="connsiteX3" fmla="*/ 1585912 w 1585912"/>
              <a:gd name="connsiteY3" fmla="*/ 91177 h 117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5912" h="1177027">
                <a:moveTo>
                  <a:pt x="0" y="1177027"/>
                </a:moveTo>
                <a:cubicBezTo>
                  <a:pt x="96440" y="717445"/>
                  <a:pt x="192881" y="257864"/>
                  <a:pt x="457200" y="76889"/>
                </a:cubicBezTo>
                <a:cubicBezTo>
                  <a:pt x="721519" y="-104086"/>
                  <a:pt x="1585912" y="91177"/>
                  <a:pt x="1585912" y="91177"/>
                </a:cubicBezTo>
                <a:lnTo>
                  <a:pt x="1585912" y="91177"/>
                </a:lnTo>
              </a:path>
            </a:pathLst>
          </a:custGeom>
          <a:noFill/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203553" y="112213"/>
            <a:ext cx="7202272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Prefix Substitution Languages</a:t>
            </a:r>
            <a:endParaRPr lang="en-US" sz="3600" dirty="0">
              <a:latin typeface="+mn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050959" y="1969700"/>
            <a:ext cx="3371614" cy="3368658"/>
            <a:chOff x="1622459" y="1241037"/>
            <a:chExt cx="3371614" cy="3368658"/>
          </a:xfrm>
        </p:grpSpPr>
        <p:grpSp>
          <p:nvGrpSpPr>
            <p:cNvPr id="59" name="Group 58"/>
            <p:cNvGrpSpPr/>
            <p:nvPr/>
          </p:nvGrpSpPr>
          <p:grpSpPr>
            <a:xfrm>
              <a:off x="1622459" y="1241037"/>
              <a:ext cx="3371614" cy="3368658"/>
              <a:chOff x="1622459" y="1241037"/>
              <a:chExt cx="3371614" cy="3368658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A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241280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x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571875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b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2459" y="3850302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y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60775" y="3907631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z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82974" y="3907631"/>
                <a:ext cx="711099" cy="702064"/>
              </a:xfrm>
              <a:prstGeom prst="ellipse">
                <a:avLst/>
              </a:prstGeom>
              <a:solidFill>
                <a:srgbClr val="FFC000"/>
              </a:solidFill>
              <a:ln w="571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c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978009" y="1943101"/>
              <a:ext cx="2660515" cy="1964530"/>
              <a:chOff x="1978009" y="1943101"/>
              <a:chExt cx="2660515" cy="1964530"/>
            </a:xfrm>
          </p:grpSpPr>
          <p:cxnSp>
            <p:nvCxnSpPr>
              <p:cNvPr id="5" name="Straight Arrow Connector 4"/>
              <p:cNvCxnSpPr>
                <a:stCxn id="3" idx="4"/>
                <a:endCxn id="26" idx="0"/>
              </p:cNvCxnSpPr>
              <p:nvPr/>
            </p:nvCxnSpPr>
            <p:spPr>
              <a:xfrm flipH="1">
                <a:off x="2596830" y="1943101"/>
                <a:ext cx="619496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3" idx="4"/>
                <a:endCxn id="27" idx="0"/>
              </p:cNvCxnSpPr>
              <p:nvPr/>
            </p:nvCxnSpPr>
            <p:spPr>
              <a:xfrm>
                <a:off x="3216326" y="1943101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6" idx="4"/>
                <a:endCxn id="28" idx="0"/>
              </p:cNvCxnSpPr>
              <p:nvPr/>
            </p:nvCxnSpPr>
            <p:spPr>
              <a:xfrm flipH="1">
                <a:off x="1978009" y="3276398"/>
                <a:ext cx="618821" cy="573904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6" idx="4"/>
                <a:endCxn id="29" idx="0"/>
              </p:cNvCxnSpPr>
              <p:nvPr/>
            </p:nvCxnSpPr>
            <p:spPr>
              <a:xfrm>
                <a:off x="2596830" y="3276398"/>
                <a:ext cx="619495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7" idx="4"/>
                <a:endCxn id="30" idx="0"/>
              </p:cNvCxnSpPr>
              <p:nvPr/>
            </p:nvCxnSpPr>
            <p:spPr>
              <a:xfrm>
                <a:off x="3927425" y="3276398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/>
        </p:nvGrpSpPr>
        <p:grpSpPr>
          <a:xfrm>
            <a:off x="5246722" y="1969700"/>
            <a:ext cx="2660515" cy="3368658"/>
            <a:chOff x="1622459" y="1241037"/>
            <a:chExt cx="2660515" cy="3368658"/>
          </a:xfrm>
        </p:grpSpPr>
        <p:grpSp>
          <p:nvGrpSpPr>
            <p:cNvPr id="18" name="Group 17"/>
            <p:cNvGrpSpPr/>
            <p:nvPr/>
          </p:nvGrpSpPr>
          <p:grpSpPr>
            <a:xfrm>
              <a:off x="1622459" y="1241037"/>
              <a:ext cx="2660515" cy="3368658"/>
              <a:chOff x="1622459" y="1241037"/>
              <a:chExt cx="2660515" cy="336865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D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1280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f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571875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i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622459" y="3850302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g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60775" y="3907631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h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978009" y="1943101"/>
              <a:ext cx="1949416" cy="1964530"/>
              <a:chOff x="1978009" y="1943101"/>
              <a:chExt cx="1949416" cy="1964530"/>
            </a:xfrm>
          </p:grpSpPr>
          <p:cxnSp>
            <p:nvCxnSpPr>
              <p:cNvPr id="20" name="Straight Arrow Connector 19"/>
              <p:cNvCxnSpPr>
                <a:stCxn id="25" idx="4"/>
                <a:endCxn id="31" idx="0"/>
              </p:cNvCxnSpPr>
              <p:nvPr/>
            </p:nvCxnSpPr>
            <p:spPr>
              <a:xfrm flipH="1">
                <a:off x="2596830" y="1943101"/>
                <a:ext cx="619496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25" idx="4"/>
                <a:endCxn id="35" idx="0"/>
              </p:cNvCxnSpPr>
              <p:nvPr/>
            </p:nvCxnSpPr>
            <p:spPr>
              <a:xfrm>
                <a:off x="3216326" y="1943101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31" idx="4"/>
                <a:endCxn id="36" idx="0"/>
              </p:cNvCxnSpPr>
              <p:nvPr/>
            </p:nvCxnSpPr>
            <p:spPr>
              <a:xfrm flipH="1">
                <a:off x="1978009" y="3276398"/>
                <a:ext cx="618821" cy="573904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31" idx="4"/>
                <a:endCxn id="37" idx="0"/>
              </p:cNvCxnSpPr>
              <p:nvPr/>
            </p:nvCxnSpPr>
            <p:spPr>
              <a:xfrm>
                <a:off x="2596830" y="3276398"/>
                <a:ext cx="619495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1"/>
          <p:cNvSpPr/>
          <p:nvPr/>
        </p:nvSpPr>
        <p:spPr>
          <a:xfrm>
            <a:off x="4330295" y="3302997"/>
            <a:ext cx="1535248" cy="1333297"/>
          </a:xfrm>
          <a:custGeom>
            <a:avLst/>
            <a:gdLst>
              <a:gd name="connsiteX0" fmla="*/ 0 w 1585912"/>
              <a:gd name="connsiteY0" fmla="*/ 1177027 h 1177027"/>
              <a:gd name="connsiteX1" fmla="*/ 457200 w 1585912"/>
              <a:gd name="connsiteY1" fmla="*/ 76889 h 1177027"/>
              <a:gd name="connsiteX2" fmla="*/ 1585912 w 1585912"/>
              <a:gd name="connsiteY2" fmla="*/ 91177 h 1177027"/>
              <a:gd name="connsiteX3" fmla="*/ 1585912 w 1585912"/>
              <a:gd name="connsiteY3" fmla="*/ 91177 h 117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5912" h="1177027">
                <a:moveTo>
                  <a:pt x="0" y="1177027"/>
                </a:moveTo>
                <a:cubicBezTo>
                  <a:pt x="96440" y="717445"/>
                  <a:pt x="192881" y="257864"/>
                  <a:pt x="457200" y="76889"/>
                </a:cubicBezTo>
                <a:cubicBezTo>
                  <a:pt x="721519" y="-104086"/>
                  <a:pt x="1585912" y="91177"/>
                  <a:pt x="1585912" y="91177"/>
                </a:cubicBezTo>
                <a:lnTo>
                  <a:pt x="1585912" y="91177"/>
                </a:lnTo>
              </a:path>
            </a:pathLst>
          </a:custGeom>
          <a:noFill/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914650" y="2571750"/>
            <a:ext cx="1243013" cy="2028825"/>
          </a:xfrm>
          <a:custGeom>
            <a:avLst/>
            <a:gdLst>
              <a:gd name="connsiteX0" fmla="*/ 0 w 1243013"/>
              <a:gd name="connsiteY0" fmla="*/ 0 h 2028825"/>
              <a:gd name="connsiteX1" fmla="*/ 928688 w 1243013"/>
              <a:gd name="connsiteY1" fmla="*/ 857250 h 2028825"/>
              <a:gd name="connsiteX2" fmla="*/ 1243013 w 1243013"/>
              <a:gd name="connsiteY2" fmla="*/ 2028825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3013" h="2028825">
                <a:moveTo>
                  <a:pt x="0" y="0"/>
                </a:moveTo>
                <a:cubicBezTo>
                  <a:pt x="360759" y="259556"/>
                  <a:pt x="721519" y="519113"/>
                  <a:pt x="928688" y="857250"/>
                </a:cubicBezTo>
                <a:cubicBezTo>
                  <a:pt x="1135857" y="1195387"/>
                  <a:pt x="1189435" y="1612106"/>
                  <a:pt x="1243013" y="2028825"/>
                </a:cubicBezTo>
              </a:path>
            </a:pathLst>
          </a:custGeom>
          <a:noFill/>
          <a:ln w="57150">
            <a:solidFill>
              <a:schemeClr val="accent1">
                <a:lumMod val="20000"/>
                <a:lumOff val="8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124029" y="2543175"/>
            <a:ext cx="448221" cy="771525"/>
          </a:xfrm>
          <a:custGeom>
            <a:avLst/>
            <a:gdLst>
              <a:gd name="connsiteX0" fmla="*/ 448221 w 448221"/>
              <a:gd name="connsiteY0" fmla="*/ 0 h 771525"/>
              <a:gd name="connsiteX1" fmla="*/ 62459 w 448221"/>
              <a:gd name="connsiteY1" fmla="*/ 300038 h 771525"/>
              <a:gd name="connsiteX2" fmla="*/ 5309 w 448221"/>
              <a:gd name="connsiteY2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221" h="771525">
                <a:moveTo>
                  <a:pt x="448221" y="0"/>
                </a:moveTo>
                <a:cubicBezTo>
                  <a:pt x="292249" y="85725"/>
                  <a:pt x="136278" y="171451"/>
                  <a:pt x="62459" y="300038"/>
                </a:cubicBezTo>
                <a:cubicBezTo>
                  <a:pt x="-11360" y="428626"/>
                  <a:pt x="-3026" y="600075"/>
                  <a:pt x="5309" y="771525"/>
                </a:cubicBezTo>
              </a:path>
            </a:pathLst>
          </a:cu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71157" y="50049"/>
            <a:ext cx="7202272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Sharing</a:t>
            </a:r>
            <a:endParaRPr lang="en-US" sz="3600" dirty="0">
              <a:latin typeface="+mn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085705" y="2242750"/>
            <a:ext cx="2041694" cy="2035361"/>
            <a:chOff x="2241280" y="1241037"/>
            <a:chExt cx="2041694" cy="2035361"/>
          </a:xfrm>
        </p:grpSpPr>
        <p:grpSp>
          <p:nvGrpSpPr>
            <p:cNvPr id="59" name="Group 58"/>
            <p:cNvGrpSpPr/>
            <p:nvPr/>
          </p:nvGrpSpPr>
          <p:grpSpPr>
            <a:xfrm>
              <a:off x="2241280" y="1241037"/>
              <a:ext cx="2041694" cy="2035361"/>
              <a:chOff x="2241280" y="1241037"/>
              <a:chExt cx="2041694" cy="2035361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A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241280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x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571875" y="2574334"/>
                <a:ext cx="711099" cy="70206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b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2596830" y="1943101"/>
              <a:ext cx="1330595" cy="631233"/>
              <a:chOff x="2596830" y="1943101"/>
              <a:chExt cx="1330595" cy="631233"/>
            </a:xfrm>
          </p:grpSpPr>
          <p:cxnSp>
            <p:nvCxnSpPr>
              <p:cNvPr id="5" name="Straight Arrow Connector 4"/>
              <p:cNvCxnSpPr>
                <a:stCxn id="3" idx="4"/>
                <a:endCxn id="26" idx="0"/>
              </p:cNvCxnSpPr>
              <p:nvPr/>
            </p:nvCxnSpPr>
            <p:spPr>
              <a:xfrm flipH="1">
                <a:off x="2596830" y="1943101"/>
                <a:ext cx="619496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3" idx="4"/>
                <a:endCxn id="27" idx="0"/>
              </p:cNvCxnSpPr>
              <p:nvPr/>
            </p:nvCxnSpPr>
            <p:spPr>
              <a:xfrm>
                <a:off x="3216326" y="1943101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/>
        </p:nvGrpSpPr>
        <p:grpSpPr>
          <a:xfrm>
            <a:off x="5081318" y="2242749"/>
            <a:ext cx="2041694" cy="2035361"/>
            <a:chOff x="2241280" y="1241037"/>
            <a:chExt cx="2041694" cy="2035361"/>
          </a:xfrm>
        </p:grpSpPr>
        <p:grpSp>
          <p:nvGrpSpPr>
            <p:cNvPr id="18" name="Group 17"/>
            <p:cNvGrpSpPr/>
            <p:nvPr/>
          </p:nvGrpSpPr>
          <p:grpSpPr>
            <a:xfrm>
              <a:off x="2241280" y="1241037"/>
              <a:ext cx="2041694" cy="2035361"/>
              <a:chOff x="2241280" y="1241037"/>
              <a:chExt cx="2041694" cy="2035361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B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41280" y="2574334"/>
                <a:ext cx="711099" cy="70206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a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571875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y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596830" y="1943101"/>
              <a:ext cx="1330595" cy="631233"/>
              <a:chOff x="2596830" y="1943101"/>
              <a:chExt cx="1330595" cy="631233"/>
            </a:xfrm>
          </p:grpSpPr>
          <p:cxnSp>
            <p:nvCxnSpPr>
              <p:cNvPr id="20" name="Straight Arrow Connector 19"/>
              <p:cNvCxnSpPr>
                <a:stCxn id="22" idx="4"/>
                <a:endCxn id="23" idx="0"/>
              </p:cNvCxnSpPr>
              <p:nvPr/>
            </p:nvCxnSpPr>
            <p:spPr>
              <a:xfrm flipH="1">
                <a:off x="2596830" y="1943101"/>
                <a:ext cx="619496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22" idx="4"/>
                <a:endCxn id="24" idx="0"/>
              </p:cNvCxnSpPr>
              <p:nvPr/>
            </p:nvCxnSpPr>
            <p:spPr>
              <a:xfrm>
                <a:off x="3216326" y="1943101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1"/>
          <p:cNvSpPr/>
          <p:nvPr/>
        </p:nvSpPr>
        <p:spPr>
          <a:xfrm>
            <a:off x="2516188" y="4244975"/>
            <a:ext cx="2800350" cy="443687"/>
          </a:xfrm>
          <a:custGeom>
            <a:avLst/>
            <a:gdLst>
              <a:gd name="connsiteX0" fmla="*/ 2800350 w 2800350"/>
              <a:gd name="connsiteY0" fmla="*/ 0 h 443687"/>
              <a:gd name="connsiteX1" fmla="*/ 1400175 w 2800350"/>
              <a:gd name="connsiteY1" fmla="*/ 442913 h 443687"/>
              <a:gd name="connsiteX2" fmla="*/ 0 w 2800350"/>
              <a:gd name="connsiteY2" fmla="*/ 85725 h 4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350" h="443687">
                <a:moveTo>
                  <a:pt x="2800350" y="0"/>
                </a:moveTo>
                <a:cubicBezTo>
                  <a:pt x="2333625" y="214313"/>
                  <a:pt x="1866900" y="428626"/>
                  <a:pt x="1400175" y="442913"/>
                </a:cubicBezTo>
                <a:cubicBezTo>
                  <a:pt x="933450" y="457200"/>
                  <a:pt x="466725" y="271462"/>
                  <a:pt x="0" y="85725"/>
                </a:cubicBezTo>
              </a:path>
            </a:pathLst>
          </a:custGeom>
          <a:noFill/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flipH="1">
            <a:off x="3913730" y="4244974"/>
            <a:ext cx="2800350" cy="443687"/>
          </a:xfrm>
          <a:custGeom>
            <a:avLst/>
            <a:gdLst>
              <a:gd name="connsiteX0" fmla="*/ 2800350 w 2800350"/>
              <a:gd name="connsiteY0" fmla="*/ 0 h 443687"/>
              <a:gd name="connsiteX1" fmla="*/ 1400175 w 2800350"/>
              <a:gd name="connsiteY1" fmla="*/ 442913 h 443687"/>
              <a:gd name="connsiteX2" fmla="*/ 0 w 2800350"/>
              <a:gd name="connsiteY2" fmla="*/ 85725 h 4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350" h="443687">
                <a:moveTo>
                  <a:pt x="2800350" y="0"/>
                </a:moveTo>
                <a:cubicBezTo>
                  <a:pt x="2333625" y="214313"/>
                  <a:pt x="1866900" y="428626"/>
                  <a:pt x="1400175" y="442913"/>
                </a:cubicBezTo>
                <a:cubicBezTo>
                  <a:pt x="933450" y="457200"/>
                  <a:pt x="466725" y="271462"/>
                  <a:pt x="0" y="85725"/>
                </a:cubicBezTo>
              </a:path>
            </a:pathLst>
          </a:custGeom>
          <a:noFill/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5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71157" y="50049"/>
            <a:ext cx="7202272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Bad Loops</a:t>
            </a:r>
            <a:endParaRPr lang="en-US" sz="3600" dirty="0">
              <a:latin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03952" y="1618636"/>
            <a:ext cx="4840912" cy="2072609"/>
            <a:chOff x="2132494" y="2242750"/>
            <a:chExt cx="4840912" cy="2072609"/>
          </a:xfrm>
        </p:grpSpPr>
        <p:grpSp>
          <p:nvGrpSpPr>
            <p:cNvPr id="61" name="Group 60"/>
            <p:cNvGrpSpPr/>
            <p:nvPr/>
          </p:nvGrpSpPr>
          <p:grpSpPr>
            <a:xfrm>
              <a:off x="2705201" y="2242750"/>
              <a:ext cx="711099" cy="1370545"/>
              <a:chOff x="2860776" y="1241037"/>
              <a:chExt cx="711099" cy="137054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A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5" name="Straight Arrow Connector 14"/>
              <p:cNvCxnSpPr>
                <a:stCxn id="3" idx="4"/>
                <a:endCxn id="25" idx="0"/>
              </p:cNvCxnSpPr>
              <p:nvPr/>
            </p:nvCxnSpPr>
            <p:spPr>
              <a:xfrm flipH="1">
                <a:off x="3216325" y="1943101"/>
                <a:ext cx="1" cy="668481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5116895" y="2303226"/>
              <a:ext cx="1856511" cy="2012133"/>
              <a:chOff x="2276857" y="1301514"/>
              <a:chExt cx="1856511" cy="201213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276857" y="1301514"/>
                <a:ext cx="1856511" cy="2012133"/>
                <a:chOff x="2276857" y="1301514"/>
                <a:chExt cx="1856511" cy="2012133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849562" y="1301514"/>
                  <a:ext cx="711099" cy="702064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 smtClean="0">
                      <a:solidFill>
                        <a:srgbClr val="002060"/>
                      </a:solidFill>
                    </a:rPr>
                    <a:t>B</a:t>
                  </a:r>
                  <a:endParaRPr lang="en-US" sz="2800" b="1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2276857" y="2611583"/>
                  <a:ext cx="1856511" cy="702064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 smtClean="0">
                      <a:solidFill>
                        <a:srgbClr val="002060"/>
                      </a:solidFill>
                    </a:rPr>
                    <a:t>A/b/b</a:t>
                  </a:r>
                  <a:endParaRPr lang="en-US" sz="2800" b="1" dirty="0">
                    <a:solidFill>
                      <a:srgbClr val="002060"/>
                    </a:solidFill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22" idx="4"/>
                <a:endCxn id="23" idx="0"/>
              </p:cNvCxnSpPr>
              <p:nvPr/>
            </p:nvCxnSpPr>
            <p:spPr>
              <a:xfrm>
                <a:off x="3205112" y="2003578"/>
                <a:ext cx="1" cy="608005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132494" y="3613295"/>
              <a:ext cx="1856511" cy="70206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rgbClr val="002060"/>
                  </a:solidFill>
                </a:rPr>
                <a:t>B/a/a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83978" y="2968041"/>
              <a:ext cx="600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b</a:t>
              </a:r>
              <a:endPara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37748" y="2909492"/>
              <a:ext cx="600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a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477033" y="4968619"/>
                <a:ext cx="7679996" cy="106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 smtClean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1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33" y="4968619"/>
                <a:ext cx="7679996" cy="10658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33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478" y="-23156"/>
            <a:ext cx="6868937" cy="1325563"/>
          </a:xfrm>
          <a:effectLst/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Nowadays Cloud Services</a:t>
            </a:r>
            <a:endParaRPr lang="en-US" sz="4800" b="1" dirty="0">
              <a:ln w="12700">
                <a:solidFill>
                  <a:srgbClr val="002060"/>
                </a:solidFill>
              </a:ln>
              <a:gradFill flip="none" rotWithShape="1">
                <a:gsLst>
                  <a:gs pos="61052">
                    <a:srgbClr val="D1D7F3"/>
                  </a:gs>
                  <a:gs pos="100000">
                    <a:srgbClr val="8FBBF1"/>
                  </a:gs>
                  <a:gs pos="75000">
                    <a:schemeClr val="accent1">
                      <a:lumMod val="20000"/>
                      <a:lumOff val="80000"/>
                    </a:schemeClr>
                  </a:gs>
                  <a:gs pos="32000">
                    <a:srgbClr val="C4D0EA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  <a:gs pos="53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+mn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591844" y="1413350"/>
            <a:ext cx="2743200" cy="274320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  <a:scene3d>
            <a:camera prst="orthographicFront"/>
            <a:lightRig rig="threePt" dir="t">
              <a:rot lat="0" lon="0" rev="0"/>
            </a:lightRig>
          </a:scene3d>
          <a:sp3d extrusionH="76200" prstMaterial="softEdge">
            <a:bevelT w="317500" prst="coolSlant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4" y="1778722"/>
            <a:ext cx="2274829" cy="18533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/>
          <p:cNvSpPr/>
          <p:nvPr/>
        </p:nvSpPr>
        <p:spPr>
          <a:xfrm>
            <a:off x="5674506" y="1366916"/>
            <a:ext cx="2743200" cy="274320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  <a:scene3d>
            <a:camera prst="orthographicFront"/>
            <a:lightRig rig="threePt" dir="t">
              <a:rot lat="0" lon="0" rev="0"/>
            </a:lightRig>
          </a:scene3d>
          <a:sp3d extrusionH="76200" prstMaterial="softEdge">
            <a:bevelT w="317500" prst="coolSlant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sz="2800" dirty="0"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sz="2800" dirty="0"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47" y="1585537"/>
            <a:ext cx="2300318" cy="23003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Right Arrow 17"/>
          <p:cNvSpPr/>
          <p:nvPr/>
        </p:nvSpPr>
        <p:spPr>
          <a:xfrm rot="2784306">
            <a:off x="2817789" y="3982295"/>
            <a:ext cx="1097012" cy="476519"/>
          </a:xfrm>
          <a:prstGeom prst="rightArrow">
            <a:avLst>
              <a:gd name="adj1" fmla="val 50000"/>
              <a:gd name="adj2" fmla="val 85135"/>
            </a:avLst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 prstMaterial="softEdge">
            <a:bevelT w="1143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89845" y="4795602"/>
            <a:ext cx="6364310" cy="605308"/>
          </a:xfrm>
          <a:prstGeom prst="roundRect">
            <a:avLst>
              <a:gd name="adj" fmla="val 40071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99000"/>
              </a:schemeClr>
            </a:solidFill>
          </a:ln>
          <a:scene3d>
            <a:camera prst="orthographicFront"/>
            <a:lightRig rig="threePt" dir="t"/>
          </a:scene3d>
          <a:sp3d extrusionH="254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Size Limitations</a:t>
            </a:r>
            <a:endParaRPr lang="en-US" sz="2800" dirty="0">
              <a:solidFill>
                <a:srgbClr val="00206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89845" y="5593056"/>
            <a:ext cx="6364310" cy="605308"/>
          </a:xfrm>
          <a:prstGeom prst="roundRect">
            <a:avLst>
              <a:gd name="adj" fmla="val 40071"/>
            </a:avLst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extrusionH="25400" prstMaterial="dk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Server failures and DDos vulnerability </a:t>
            </a:r>
            <a:endParaRPr lang="en-US" sz="2800" dirty="0">
              <a:solidFill>
                <a:srgbClr val="00206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Right Arrow 25"/>
          <p:cNvSpPr/>
          <p:nvPr/>
        </p:nvSpPr>
        <p:spPr>
          <a:xfrm rot="18815694" flipH="1">
            <a:off x="5051271" y="3949369"/>
            <a:ext cx="1097012" cy="476519"/>
          </a:xfrm>
          <a:prstGeom prst="rightArrow">
            <a:avLst>
              <a:gd name="adj1" fmla="val 50000"/>
              <a:gd name="adj2" fmla="val 85135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 prstMaterial="softEdge">
            <a:bevelT w="1143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78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203553" y="112213"/>
            <a:ext cx="7202272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Prefix Substitution Languages</a:t>
            </a:r>
            <a:endParaRPr lang="en-US" sz="3600" dirty="0">
              <a:latin typeface="+mn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050959" y="1969700"/>
            <a:ext cx="3371614" cy="3368658"/>
            <a:chOff x="1622459" y="1241037"/>
            <a:chExt cx="3371614" cy="3368658"/>
          </a:xfrm>
        </p:grpSpPr>
        <p:grpSp>
          <p:nvGrpSpPr>
            <p:cNvPr id="59" name="Group 58"/>
            <p:cNvGrpSpPr/>
            <p:nvPr/>
          </p:nvGrpSpPr>
          <p:grpSpPr>
            <a:xfrm>
              <a:off x="1622459" y="1241037"/>
              <a:ext cx="3371614" cy="3368658"/>
              <a:chOff x="1622459" y="1241037"/>
              <a:chExt cx="3371614" cy="3368658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A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241280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x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571875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b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2459" y="3850302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y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60775" y="3907631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z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82974" y="3907631"/>
                <a:ext cx="711099" cy="702064"/>
              </a:xfrm>
              <a:prstGeom prst="ellipse">
                <a:avLst/>
              </a:prstGeom>
              <a:solidFill>
                <a:srgbClr val="FFC000"/>
              </a:solidFill>
              <a:ln w="571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c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978009" y="1943101"/>
              <a:ext cx="2660515" cy="1964530"/>
              <a:chOff x="1978009" y="1943101"/>
              <a:chExt cx="2660515" cy="1964530"/>
            </a:xfrm>
          </p:grpSpPr>
          <p:cxnSp>
            <p:nvCxnSpPr>
              <p:cNvPr id="5" name="Straight Arrow Connector 4"/>
              <p:cNvCxnSpPr>
                <a:stCxn id="3" idx="4"/>
                <a:endCxn id="26" idx="0"/>
              </p:cNvCxnSpPr>
              <p:nvPr/>
            </p:nvCxnSpPr>
            <p:spPr>
              <a:xfrm flipH="1">
                <a:off x="2596830" y="1943101"/>
                <a:ext cx="619496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3" idx="4"/>
                <a:endCxn id="27" idx="0"/>
              </p:cNvCxnSpPr>
              <p:nvPr/>
            </p:nvCxnSpPr>
            <p:spPr>
              <a:xfrm>
                <a:off x="3216326" y="1943101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6" idx="4"/>
                <a:endCxn id="28" idx="0"/>
              </p:cNvCxnSpPr>
              <p:nvPr/>
            </p:nvCxnSpPr>
            <p:spPr>
              <a:xfrm flipH="1">
                <a:off x="1978009" y="3276398"/>
                <a:ext cx="618821" cy="573904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6" idx="4"/>
                <a:endCxn id="29" idx="0"/>
              </p:cNvCxnSpPr>
              <p:nvPr/>
            </p:nvCxnSpPr>
            <p:spPr>
              <a:xfrm>
                <a:off x="2596830" y="3276398"/>
                <a:ext cx="619495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7" idx="4"/>
                <a:endCxn id="30" idx="0"/>
              </p:cNvCxnSpPr>
              <p:nvPr/>
            </p:nvCxnSpPr>
            <p:spPr>
              <a:xfrm>
                <a:off x="3927425" y="3276398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/>
        </p:nvGrpSpPr>
        <p:grpSpPr>
          <a:xfrm>
            <a:off x="5246722" y="1969700"/>
            <a:ext cx="2660515" cy="3368658"/>
            <a:chOff x="1622459" y="1241037"/>
            <a:chExt cx="2660515" cy="3368658"/>
          </a:xfrm>
        </p:grpSpPr>
        <p:grpSp>
          <p:nvGrpSpPr>
            <p:cNvPr id="18" name="Group 17"/>
            <p:cNvGrpSpPr/>
            <p:nvPr/>
          </p:nvGrpSpPr>
          <p:grpSpPr>
            <a:xfrm>
              <a:off x="1622459" y="1241037"/>
              <a:ext cx="2660515" cy="3368658"/>
              <a:chOff x="1622459" y="1241037"/>
              <a:chExt cx="2660515" cy="336865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D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1280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f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571875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i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622459" y="3850302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g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60775" y="3907631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h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978009" y="1943101"/>
              <a:ext cx="1949416" cy="1964530"/>
              <a:chOff x="1978009" y="1943101"/>
              <a:chExt cx="1949416" cy="1964530"/>
            </a:xfrm>
          </p:grpSpPr>
          <p:cxnSp>
            <p:nvCxnSpPr>
              <p:cNvPr id="20" name="Straight Arrow Connector 19"/>
              <p:cNvCxnSpPr>
                <a:stCxn id="25" idx="4"/>
                <a:endCxn id="31" idx="0"/>
              </p:cNvCxnSpPr>
              <p:nvPr/>
            </p:nvCxnSpPr>
            <p:spPr>
              <a:xfrm flipH="1">
                <a:off x="2596830" y="1943101"/>
                <a:ext cx="619496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25" idx="4"/>
                <a:endCxn id="35" idx="0"/>
              </p:cNvCxnSpPr>
              <p:nvPr/>
            </p:nvCxnSpPr>
            <p:spPr>
              <a:xfrm>
                <a:off x="3216326" y="1943101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31" idx="4"/>
                <a:endCxn id="36" idx="0"/>
              </p:cNvCxnSpPr>
              <p:nvPr/>
            </p:nvCxnSpPr>
            <p:spPr>
              <a:xfrm flipH="1">
                <a:off x="1978009" y="3276398"/>
                <a:ext cx="618821" cy="573904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31" idx="4"/>
                <a:endCxn id="37" idx="0"/>
              </p:cNvCxnSpPr>
              <p:nvPr/>
            </p:nvCxnSpPr>
            <p:spPr>
              <a:xfrm>
                <a:off x="2596830" y="3276398"/>
                <a:ext cx="619495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1"/>
          <p:cNvSpPr/>
          <p:nvPr/>
        </p:nvSpPr>
        <p:spPr>
          <a:xfrm>
            <a:off x="4330295" y="3302997"/>
            <a:ext cx="1535248" cy="1333297"/>
          </a:xfrm>
          <a:custGeom>
            <a:avLst/>
            <a:gdLst>
              <a:gd name="connsiteX0" fmla="*/ 0 w 1585912"/>
              <a:gd name="connsiteY0" fmla="*/ 1177027 h 1177027"/>
              <a:gd name="connsiteX1" fmla="*/ 457200 w 1585912"/>
              <a:gd name="connsiteY1" fmla="*/ 76889 h 1177027"/>
              <a:gd name="connsiteX2" fmla="*/ 1585912 w 1585912"/>
              <a:gd name="connsiteY2" fmla="*/ 91177 h 1177027"/>
              <a:gd name="connsiteX3" fmla="*/ 1585912 w 1585912"/>
              <a:gd name="connsiteY3" fmla="*/ 91177 h 117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5912" h="1177027">
                <a:moveTo>
                  <a:pt x="0" y="1177027"/>
                </a:moveTo>
                <a:cubicBezTo>
                  <a:pt x="96440" y="717445"/>
                  <a:pt x="192881" y="257864"/>
                  <a:pt x="457200" y="76889"/>
                </a:cubicBezTo>
                <a:cubicBezTo>
                  <a:pt x="721519" y="-104086"/>
                  <a:pt x="1585912" y="91177"/>
                  <a:pt x="1585912" y="91177"/>
                </a:cubicBezTo>
                <a:lnTo>
                  <a:pt x="1585912" y="91177"/>
                </a:lnTo>
              </a:path>
            </a:pathLst>
          </a:custGeom>
          <a:noFill/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914650" y="2571750"/>
            <a:ext cx="1243013" cy="2028825"/>
          </a:xfrm>
          <a:custGeom>
            <a:avLst/>
            <a:gdLst>
              <a:gd name="connsiteX0" fmla="*/ 0 w 1243013"/>
              <a:gd name="connsiteY0" fmla="*/ 0 h 2028825"/>
              <a:gd name="connsiteX1" fmla="*/ 928688 w 1243013"/>
              <a:gd name="connsiteY1" fmla="*/ 857250 h 2028825"/>
              <a:gd name="connsiteX2" fmla="*/ 1243013 w 1243013"/>
              <a:gd name="connsiteY2" fmla="*/ 2028825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3013" h="2028825">
                <a:moveTo>
                  <a:pt x="0" y="0"/>
                </a:moveTo>
                <a:cubicBezTo>
                  <a:pt x="360759" y="259556"/>
                  <a:pt x="721519" y="519113"/>
                  <a:pt x="928688" y="857250"/>
                </a:cubicBezTo>
                <a:cubicBezTo>
                  <a:pt x="1135857" y="1195387"/>
                  <a:pt x="1189435" y="1612106"/>
                  <a:pt x="1243013" y="2028825"/>
                </a:cubicBezTo>
              </a:path>
            </a:pathLst>
          </a:custGeom>
          <a:noFill/>
          <a:ln w="57150">
            <a:solidFill>
              <a:schemeClr val="accent1">
                <a:lumMod val="20000"/>
                <a:lumOff val="8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124029" y="2543175"/>
            <a:ext cx="448221" cy="771525"/>
          </a:xfrm>
          <a:custGeom>
            <a:avLst/>
            <a:gdLst>
              <a:gd name="connsiteX0" fmla="*/ 448221 w 448221"/>
              <a:gd name="connsiteY0" fmla="*/ 0 h 771525"/>
              <a:gd name="connsiteX1" fmla="*/ 62459 w 448221"/>
              <a:gd name="connsiteY1" fmla="*/ 300038 h 771525"/>
              <a:gd name="connsiteX2" fmla="*/ 5309 w 448221"/>
              <a:gd name="connsiteY2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221" h="771525">
                <a:moveTo>
                  <a:pt x="448221" y="0"/>
                </a:moveTo>
                <a:cubicBezTo>
                  <a:pt x="292249" y="85725"/>
                  <a:pt x="136278" y="171451"/>
                  <a:pt x="62459" y="300038"/>
                </a:cubicBezTo>
                <a:cubicBezTo>
                  <a:pt x="-11360" y="428626"/>
                  <a:pt x="-3026" y="600075"/>
                  <a:pt x="5309" y="771525"/>
                </a:cubicBezTo>
              </a:path>
            </a:pathLst>
          </a:cu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7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203553" y="112213"/>
            <a:ext cx="7202272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Prefix Substitution Languages</a:t>
            </a:r>
            <a:endParaRPr lang="en-US" sz="36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88343" y="2507461"/>
                <a:ext cx="3338286" cy="333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5400" b="1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400" b="1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5400" b="1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5400" b="1" dirty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5400" b="1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5400" b="1" dirty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5400" b="1" i="1" smtClean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5400" b="1" i="1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5400" b="1" i="1">
                                      <a:solidFill>
                                        <a:schemeClr val="accent1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5400" b="1" dirty="0">
                                  <a:solidFill>
                                    <a:schemeClr val="accent1">
                                      <a:lumMod val="20000"/>
                                      <a:lumOff val="8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5400" b="1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343" y="2507461"/>
                <a:ext cx="3338286" cy="3333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44072" y="1458750"/>
            <a:ext cx="7826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Prefix Substitution Languages</a:t>
            </a:r>
            <a:endParaRPr lang="en-US" sz="4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9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203553" y="112213"/>
            <a:ext cx="7202272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Prefix Substitution Languages</a:t>
            </a:r>
            <a:endParaRPr lang="en-US" sz="3600" dirty="0">
              <a:latin typeface="+mn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63873" y="1476215"/>
            <a:ext cx="3371614" cy="3368658"/>
            <a:chOff x="1622459" y="1241037"/>
            <a:chExt cx="3371614" cy="3368658"/>
          </a:xfrm>
        </p:grpSpPr>
        <p:grpSp>
          <p:nvGrpSpPr>
            <p:cNvPr id="59" name="Group 58"/>
            <p:cNvGrpSpPr/>
            <p:nvPr/>
          </p:nvGrpSpPr>
          <p:grpSpPr>
            <a:xfrm>
              <a:off x="1622459" y="1241037"/>
              <a:ext cx="3371614" cy="3368658"/>
              <a:chOff x="1622459" y="1241037"/>
              <a:chExt cx="3371614" cy="3368658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A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241280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x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571875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b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2459" y="3850302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y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860775" y="3907631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z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82974" y="3907631"/>
                <a:ext cx="711099" cy="702064"/>
              </a:xfrm>
              <a:prstGeom prst="ellipse">
                <a:avLst/>
              </a:prstGeom>
              <a:solidFill>
                <a:srgbClr val="FFC000"/>
              </a:solidFill>
              <a:ln w="571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c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978009" y="1943101"/>
              <a:ext cx="2660515" cy="1964530"/>
              <a:chOff x="1978009" y="1943101"/>
              <a:chExt cx="2660515" cy="1964530"/>
            </a:xfrm>
          </p:grpSpPr>
          <p:cxnSp>
            <p:nvCxnSpPr>
              <p:cNvPr id="5" name="Straight Arrow Connector 4"/>
              <p:cNvCxnSpPr>
                <a:stCxn id="3" idx="4"/>
                <a:endCxn id="26" idx="0"/>
              </p:cNvCxnSpPr>
              <p:nvPr/>
            </p:nvCxnSpPr>
            <p:spPr>
              <a:xfrm flipH="1">
                <a:off x="2596830" y="1943101"/>
                <a:ext cx="619496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3" idx="4"/>
                <a:endCxn id="27" idx="0"/>
              </p:cNvCxnSpPr>
              <p:nvPr/>
            </p:nvCxnSpPr>
            <p:spPr>
              <a:xfrm>
                <a:off x="3216326" y="1943101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6" idx="4"/>
                <a:endCxn id="28" idx="0"/>
              </p:cNvCxnSpPr>
              <p:nvPr/>
            </p:nvCxnSpPr>
            <p:spPr>
              <a:xfrm flipH="1">
                <a:off x="1978009" y="3276398"/>
                <a:ext cx="618821" cy="573904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6" idx="4"/>
                <a:endCxn id="29" idx="0"/>
              </p:cNvCxnSpPr>
              <p:nvPr/>
            </p:nvCxnSpPr>
            <p:spPr>
              <a:xfrm>
                <a:off x="2596830" y="3276398"/>
                <a:ext cx="619495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7" idx="4"/>
                <a:endCxn id="30" idx="0"/>
              </p:cNvCxnSpPr>
              <p:nvPr/>
            </p:nvCxnSpPr>
            <p:spPr>
              <a:xfrm>
                <a:off x="3927425" y="3276398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/>
          <p:cNvGrpSpPr/>
          <p:nvPr/>
        </p:nvGrpSpPr>
        <p:grpSpPr>
          <a:xfrm>
            <a:off x="5159636" y="1476215"/>
            <a:ext cx="2660515" cy="3368658"/>
            <a:chOff x="1622459" y="1241037"/>
            <a:chExt cx="2660515" cy="3368658"/>
          </a:xfrm>
        </p:grpSpPr>
        <p:grpSp>
          <p:nvGrpSpPr>
            <p:cNvPr id="18" name="Group 17"/>
            <p:cNvGrpSpPr/>
            <p:nvPr/>
          </p:nvGrpSpPr>
          <p:grpSpPr>
            <a:xfrm>
              <a:off x="1622459" y="1241037"/>
              <a:ext cx="2660515" cy="3368658"/>
              <a:chOff x="1622459" y="1241037"/>
              <a:chExt cx="2660515" cy="336865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860776" y="1241037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D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1280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f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571875" y="2574334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i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622459" y="3850302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g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60775" y="3907631"/>
                <a:ext cx="711099" cy="70206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2060"/>
                    </a:solidFill>
                  </a:rPr>
                  <a:t>h</a:t>
                </a:r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978009" y="1943101"/>
              <a:ext cx="1949416" cy="1964530"/>
              <a:chOff x="1978009" y="1943101"/>
              <a:chExt cx="1949416" cy="1964530"/>
            </a:xfrm>
          </p:grpSpPr>
          <p:cxnSp>
            <p:nvCxnSpPr>
              <p:cNvPr id="20" name="Straight Arrow Connector 19"/>
              <p:cNvCxnSpPr>
                <a:stCxn id="25" idx="4"/>
                <a:endCxn id="31" idx="0"/>
              </p:cNvCxnSpPr>
              <p:nvPr/>
            </p:nvCxnSpPr>
            <p:spPr>
              <a:xfrm flipH="1">
                <a:off x="2596830" y="1943101"/>
                <a:ext cx="619496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25" idx="4"/>
                <a:endCxn id="35" idx="0"/>
              </p:cNvCxnSpPr>
              <p:nvPr/>
            </p:nvCxnSpPr>
            <p:spPr>
              <a:xfrm>
                <a:off x="3216326" y="1943101"/>
                <a:ext cx="711099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31" idx="4"/>
                <a:endCxn id="36" idx="0"/>
              </p:cNvCxnSpPr>
              <p:nvPr/>
            </p:nvCxnSpPr>
            <p:spPr>
              <a:xfrm flipH="1">
                <a:off x="1978009" y="3276398"/>
                <a:ext cx="618821" cy="573904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31" idx="4"/>
                <a:endCxn id="37" idx="0"/>
              </p:cNvCxnSpPr>
              <p:nvPr/>
            </p:nvCxnSpPr>
            <p:spPr>
              <a:xfrm>
                <a:off x="2596830" y="3276398"/>
                <a:ext cx="619495" cy="631233"/>
              </a:xfrm>
              <a:prstGeom prst="straightConnector1">
                <a:avLst/>
              </a:prstGeom>
              <a:ln w="76200">
                <a:solidFill>
                  <a:schemeClr val="accent1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1"/>
          <p:cNvSpPr/>
          <p:nvPr/>
        </p:nvSpPr>
        <p:spPr>
          <a:xfrm>
            <a:off x="4243209" y="2809512"/>
            <a:ext cx="1535248" cy="1333297"/>
          </a:xfrm>
          <a:custGeom>
            <a:avLst/>
            <a:gdLst>
              <a:gd name="connsiteX0" fmla="*/ 0 w 1585912"/>
              <a:gd name="connsiteY0" fmla="*/ 1177027 h 1177027"/>
              <a:gd name="connsiteX1" fmla="*/ 457200 w 1585912"/>
              <a:gd name="connsiteY1" fmla="*/ 76889 h 1177027"/>
              <a:gd name="connsiteX2" fmla="*/ 1585912 w 1585912"/>
              <a:gd name="connsiteY2" fmla="*/ 91177 h 1177027"/>
              <a:gd name="connsiteX3" fmla="*/ 1585912 w 1585912"/>
              <a:gd name="connsiteY3" fmla="*/ 91177 h 117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5912" h="1177027">
                <a:moveTo>
                  <a:pt x="0" y="1177027"/>
                </a:moveTo>
                <a:cubicBezTo>
                  <a:pt x="96440" y="717445"/>
                  <a:pt x="192881" y="257864"/>
                  <a:pt x="457200" y="76889"/>
                </a:cubicBezTo>
                <a:cubicBezTo>
                  <a:pt x="721519" y="-104086"/>
                  <a:pt x="1585912" y="91177"/>
                  <a:pt x="1585912" y="91177"/>
                </a:cubicBezTo>
                <a:lnTo>
                  <a:pt x="1585912" y="91177"/>
                </a:lnTo>
              </a:path>
            </a:pathLst>
          </a:custGeom>
          <a:noFill/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827564" y="2078265"/>
            <a:ext cx="1243013" cy="2028825"/>
          </a:xfrm>
          <a:custGeom>
            <a:avLst/>
            <a:gdLst>
              <a:gd name="connsiteX0" fmla="*/ 0 w 1243013"/>
              <a:gd name="connsiteY0" fmla="*/ 0 h 2028825"/>
              <a:gd name="connsiteX1" fmla="*/ 928688 w 1243013"/>
              <a:gd name="connsiteY1" fmla="*/ 857250 h 2028825"/>
              <a:gd name="connsiteX2" fmla="*/ 1243013 w 1243013"/>
              <a:gd name="connsiteY2" fmla="*/ 2028825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3013" h="2028825">
                <a:moveTo>
                  <a:pt x="0" y="0"/>
                </a:moveTo>
                <a:cubicBezTo>
                  <a:pt x="360759" y="259556"/>
                  <a:pt x="721519" y="519113"/>
                  <a:pt x="928688" y="857250"/>
                </a:cubicBezTo>
                <a:cubicBezTo>
                  <a:pt x="1135857" y="1195387"/>
                  <a:pt x="1189435" y="1612106"/>
                  <a:pt x="1243013" y="2028825"/>
                </a:cubicBezTo>
              </a:path>
            </a:pathLst>
          </a:custGeom>
          <a:noFill/>
          <a:ln w="57150">
            <a:solidFill>
              <a:schemeClr val="accent1">
                <a:lumMod val="20000"/>
                <a:lumOff val="8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036943" y="2049690"/>
            <a:ext cx="448221" cy="771525"/>
          </a:xfrm>
          <a:custGeom>
            <a:avLst/>
            <a:gdLst>
              <a:gd name="connsiteX0" fmla="*/ 448221 w 448221"/>
              <a:gd name="connsiteY0" fmla="*/ 0 h 771525"/>
              <a:gd name="connsiteX1" fmla="*/ 62459 w 448221"/>
              <a:gd name="connsiteY1" fmla="*/ 300038 h 771525"/>
              <a:gd name="connsiteX2" fmla="*/ 5309 w 448221"/>
              <a:gd name="connsiteY2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221" h="771525">
                <a:moveTo>
                  <a:pt x="448221" y="0"/>
                </a:moveTo>
                <a:cubicBezTo>
                  <a:pt x="292249" y="85725"/>
                  <a:pt x="136278" y="171451"/>
                  <a:pt x="62459" y="300038"/>
                </a:cubicBezTo>
                <a:cubicBezTo>
                  <a:pt x="-11360" y="428626"/>
                  <a:pt x="-3026" y="600075"/>
                  <a:pt x="5309" y="771525"/>
                </a:cubicBezTo>
              </a:path>
            </a:pathLst>
          </a:custGeom>
          <a:noFill/>
          <a:ln w="38100">
            <a:solidFill>
              <a:schemeClr val="accent1">
                <a:lumMod val="20000"/>
                <a:lumOff val="8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079987" y="5643908"/>
                <a:ext cx="720046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b="1" i="1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m:t>Abc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m:t> </m:t>
                          </m:r>
                          <m:r>
                            <a:rPr lang="en-US" sz="4400" b="1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400" b="1" dirty="0" err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m:t>Df</m:t>
                          </m:r>
                          <m:r>
                            <m:rPr>
                              <m:nor/>
                            </m:rPr>
                            <a:rPr lang="en-US" sz="4400" b="1" i="0" dirty="0" smtClean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m:t>          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m:t>Abcg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m:t> </m:t>
                          </m:r>
                          <m:r>
                            <a:rPr lang="en-US" sz="4400" b="1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</a:rPr>
                            <m:t>Dfg</m:t>
                          </m:r>
                        </m:e>
                      </m:d>
                    </m:oMath>
                  </m:oMathPara>
                </a14:m>
                <a:endParaRPr lang="en-US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87" y="5643908"/>
                <a:ext cx="7200463" cy="7694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82829" y="5095611"/>
            <a:ext cx="151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Rules</a:t>
            </a: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310811" y="5095611"/>
                <a:ext cx="31651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input</a:t>
                </a:r>
                <a:r>
                  <a:rPr lang="en-US" sz="3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 </a:t>
                </a:r>
                <a:r>
                  <a:rPr lang="en-US" sz="3600" u="sng" dirty="0" smtClean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output</a:t>
                </a:r>
                <a:endParaRPr lang="en-US" sz="3600" u="sng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811" y="5095611"/>
                <a:ext cx="3165197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5780" t="-15094" r="-115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03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3553" y="112213"/>
            <a:ext cx="7202272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Prefix Substitution Languages</a:t>
            </a:r>
            <a:endParaRPr lang="en-US" sz="36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429" y="1857829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Question:</a:t>
            </a:r>
          </a:p>
          <a:p>
            <a:r>
              <a:rPr lang="en-US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How do we know a system </a:t>
            </a:r>
          </a:p>
          <a:p>
            <a:r>
              <a:rPr lang="en-US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stops for all inputs?</a:t>
            </a:r>
          </a:p>
          <a:p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68137" y="3955689"/>
            <a:ext cx="4050377" cy="2488654"/>
            <a:chOff x="4890164" y="2487899"/>
            <a:chExt cx="3002223" cy="2774775"/>
          </a:xfrm>
        </p:grpSpPr>
        <p:sp>
          <p:nvSpPr>
            <p:cNvPr id="9" name="Cloud 8"/>
            <p:cNvSpPr/>
            <p:nvPr/>
          </p:nvSpPr>
          <p:spPr>
            <a:xfrm>
              <a:off x="4890164" y="2487899"/>
              <a:ext cx="3002223" cy="2774775"/>
            </a:xfrm>
            <a:prstGeom prst="cloud">
              <a:avLst/>
            </a:prstGeom>
            <a:solidFill>
              <a:srgbClr val="D1D7F3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extrusionH="127000" prstMaterial="plastic">
              <a:bevelT w="177800" h="228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 rot="21589656">
              <a:off x="5433687" y="3001536"/>
              <a:ext cx="1966910" cy="161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rgbClr val="002060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rPr>
                <a:t>Halting Problem!</a:t>
              </a:r>
              <a:endParaRPr lang="en-US" sz="4400" b="1" dirty="0">
                <a:solidFill>
                  <a:srgbClr val="00206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27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3553" y="112213"/>
            <a:ext cx="7202272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Prefix Substitution Languages</a:t>
            </a:r>
            <a:endParaRPr lang="en-US" sz="36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9" y="2017486"/>
            <a:ext cx="7010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Theorem:</a:t>
            </a:r>
          </a:p>
          <a:p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Internal Consistency implies </a:t>
            </a:r>
          </a:p>
          <a:p>
            <a:r>
              <a:rPr lang="en-US" sz="4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 Consistency </a:t>
            </a:r>
          </a:p>
        </p:txBody>
      </p:sp>
      <p:pic>
        <p:nvPicPr>
          <p:cNvPr id="7" name="Picture 2" descr="http://www.pvzgears.com/wp-content/uploads/2013/03/gears2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63" y="3961637"/>
            <a:ext cx="2529508" cy="226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3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3553" y="112213"/>
            <a:ext cx="7202272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Prefix Substitution Languages</a:t>
            </a:r>
            <a:endParaRPr lang="en-US" sz="36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9" y="2104571"/>
            <a:ext cx="7010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Normalization:</a:t>
            </a:r>
          </a:p>
          <a:p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 All rules are not reducible</a:t>
            </a:r>
          </a:p>
        </p:txBody>
      </p:sp>
    </p:spTree>
    <p:extLst>
      <p:ext uri="{BB962C8B-B14F-4D97-AF65-F5344CB8AC3E}">
        <p14:creationId xmlns:p14="http://schemas.microsoft.com/office/powerpoint/2010/main" val="30615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18741" y="127203"/>
            <a:ext cx="7636985" cy="112882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uBox sample Screenshots</a:t>
            </a:r>
            <a:endParaRPr lang="en-US" sz="4000" dirty="0">
              <a:latin typeface="+mn-lt"/>
            </a:endParaRPr>
          </a:p>
        </p:txBody>
      </p:sp>
      <p:pic>
        <p:nvPicPr>
          <p:cNvPr id="1026" name="Picture 2" descr="http://pngimg.com/upload/photo_camera_PNG785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095" y="1469766"/>
            <a:ext cx="2884458" cy="2884458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9139">
            <a:off x="1202961" y="2739453"/>
            <a:ext cx="3473970" cy="3473970"/>
          </a:xfrm>
          <a:prstGeom prst="rect">
            <a:avLst/>
          </a:prstGeom>
          <a:effectLst>
            <a:outerShdw blurRad="76200" dist="457200" dir="18900000" sy="23000" kx="-1200000" algn="bl" rotWithShape="0">
              <a:prstClr val="black">
                <a:alpha val="60000"/>
              </a:prstClr>
            </a:outerShdw>
          </a:effectLst>
          <a:scene3d>
            <a:camera prst="isometricOffAxis2Right">
              <a:rot lat="0" lon="0" rev="0"/>
            </a:camera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val="35915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6733" y="4091920"/>
            <a:ext cx="509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Only C and D drives exist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7876" y="1505716"/>
            <a:ext cx="509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Double click uBox’ icon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723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t="16541" r="39672" b="41763"/>
          <a:stretch/>
        </p:blipFill>
        <p:spPr>
          <a:xfrm>
            <a:off x="389745" y="1767203"/>
            <a:ext cx="8304550" cy="341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205028" y="3607357"/>
            <a:ext cx="743693" cy="2358728"/>
          </a:xfrm>
          <a:prstGeom prst="straightConnector1">
            <a:avLst/>
          </a:prstGeom>
          <a:ln w="190500" cap="flat">
            <a:solidFill>
              <a:srgbClr val="D1D7F3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342439" y="764498"/>
            <a:ext cx="1760525" cy="1781055"/>
          </a:xfrm>
          <a:prstGeom prst="straightConnector1">
            <a:avLst/>
          </a:prstGeom>
          <a:ln w="190500" cap="flat">
            <a:solidFill>
              <a:srgbClr val="D1D7F3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4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0158" y="4240462"/>
            <a:ext cx="713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uBox’ drive has mounted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903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9361" y="283684"/>
            <a:ext cx="6403215" cy="77438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The Solution - uBox</a:t>
            </a:r>
            <a:endParaRPr lang="en-US" sz="4800" dirty="0">
              <a:latin typeface="+mn-lt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3614723" y="5242420"/>
            <a:ext cx="1083059" cy="106421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700" prstMaterial="soft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 rot="884076">
            <a:off x="650877" y="4924691"/>
            <a:ext cx="7160654" cy="3219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700" prstMaterial="soft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896294" y="2957916"/>
            <a:ext cx="3856050" cy="605308"/>
          </a:xfrm>
          <a:prstGeom prst="roundRect">
            <a:avLst>
              <a:gd name="adj" fmla="val 40071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700" prstMaterial="soft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2060"/>
                </a:solidFill>
              </a:rPr>
              <a:t>Peer to peer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074" name="Picture 2" descr="https://upload.wikimedia.org/wikipedia/commons/9/9b/Logo_of_Google_Driv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67" y="1261614"/>
            <a:ext cx="1143745" cy="114374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17" y="1245696"/>
            <a:ext cx="1275941" cy="127594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le 12"/>
          <p:cNvSpPr/>
          <p:nvPr/>
        </p:nvSpPr>
        <p:spPr>
          <a:xfrm>
            <a:off x="4896294" y="3670200"/>
            <a:ext cx="3856050" cy="605308"/>
          </a:xfrm>
          <a:prstGeom prst="roundRect">
            <a:avLst>
              <a:gd name="adj" fmla="val 40071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700" prstMaterial="soft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2060"/>
                </a:solidFill>
              </a:rPr>
              <a:t>No central server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864168" y="4398150"/>
            <a:ext cx="3856050" cy="605308"/>
          </a:xfrm>
          <a:prstGeom prst="roundRect">
            <a:avLst>
              <a:gd name="adj" fmla="val 40071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700" prstMaterial="soft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2060"/>
                </a:solidFill>
              </a:rPr>
              <a:t>Torrent like protocol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21">
            <a:off x="6044186" y="1682577"/>
            <a:ext cx="1238948" cy="123894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31934" y="3244421"/>
            <a:ext cx="3203966" cy="605308"/>
          </a:xfrm>
          <a:prstGeom prst="roundRect">
            <a:avLst>
              <a:gd name="adj" fmla="val 40071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700" prstMaterial="soft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2060"/>
                </a:solidFill>
              </a:rPr>
              <a:t>Size limitation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31934" y="2522236"/>
            <a:ext cx="3203966" cy="605308"/>
          </a:xfrm>
          <a:prstGeom prst="roundRect">
            <a:avLst>
              <a:gd name="adj" fmla="val 40071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700" prstMaterial="soft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2060"/>
                </a:solidFill>
              </a:rPr>
              <a:t>Server failures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0" y="2008683"/>
            <a:ext cx="8287110" cy="2908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782150" y="3802232"/>
            <a:ext cx="743693" cy="2358728"/>
          </a:xfrm>
          <a:prstGeom prst="straightConnector1">
            <a:avLst/>
          </a:prstGeom>
          <a:ln w="190500" cap="flat">
            <a:solidFill>
              <a:srgbClr val="00B0F0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48721" y="764498"/>
            <a:ext cx="1154244" cy="2053653"/>
          </a:xfrm>
          <a:prstGeom prst="straightConnector1">
            <a:avLst/>
          </a:prstGeom>
          <a:ln w="190500" cap="flat">
            <a:solidFill>
              <a:srgbClr val="00B0F0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26833" y="4284875"/>
            <a:ext cx="380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uBox’ taskbar icon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493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2" y="1063409"/>
            <a:ext cx="8919147" cy="487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H="1">
            <a:off x="4197247" y="4407108"/>
            <a:ext cx="3043002" cy="149903"/>
          </a:xfrm>
          <a:prstGeom prst="straightConnector1">
            <a:avLst/>
          </a:prstGeom>
          <a:ln w="190500" cap="flat">
            <a:solidFill>
              <a:srgbClr val="ABC8E2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678898" y="1633928"/>
            <a:ext cx="1963712" cy="2533338"/>
          </a:xfrm>
          <a:prstGeom prst="straightConnector1">
            <a:avLst/>
          </a:prstGeom>
          <a:ln w="190500" cap="flat">
            <a:solidFill>
              <a:srgbClr val="ABC8E2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8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7757" y="3310515"/>
            <a:ext cx="4721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The files are not stored on the disk!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38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42609" y="1465289"/>
                <a:ext cx="49617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right click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effectLst>
                          <a:outerShdw blurRad="50800" dist="38100" dir="18900000" algn="b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b="1" dirty="0" smtClean="0"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 add follow</a:t>
                </a:r>
                <a:endParaRPr lang="en-US" sz="3600" b="1" dirty="0"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609" y="1465289"/>
                <a:ext cx="496174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059" t="-21698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8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69" y="614597"/>
            <a:ext cx="4522654" cy="5891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H="1">
            <a:off x="5516380" y="4122295"/>
            <a:ext cx="2668251" cy="209862"/>
          </a:xfrm>
          <a:prstGeom prst="straightConnector1">
            <a:avLst/>
          </a:prstGeom>
          <a:ln w="190500" cap="flat">
            <a:solidFill>
              <a:srgbClr val="0070C0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54439" y="2713220"/>
            <a:ext cx="1933731" cy="1484026"/>
          </a:xfrm>
          <a:prstGeom prst="straightConnector1">
            <a:avLst/>
          </a:prstGeom>
          <a:ln w="190500" cap="flat">
            <a:solidFill>
              <a:srgbClr val="0070C0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0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8091" y="4148529"/>
            <a:ext cx="602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Clone or follow other drives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21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8091" y="4148529"/>
            <a:ext cx="602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Clone or follow other drives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7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9" y="1813809"/>
            <a:ext cx="8126687" cy="3477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1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7619" y="3710065"/>
            <a:ext cx="4257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Followed folders marked to the user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55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229" y="902608"/>
            <a:ext cx="9232635" cy="5729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585" y="-5081"/>
            <a:ext cx="4619211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Technique</a:t>
            </a:r>
            <a:endParaRPr lang="en-US" sz="48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7374" y="4443211"/>
            <a:ext cx="101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AF2FA"/>
                </a:solidFill>
              </a:rPr>
              <a:t>User</a:t>
            </a:r>
            <a:endParaRPr lang="en-US" b="1" dirty="0">
              <a:solidFill>
                <a:srgbClr val="EAF2FA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9066" y="2475954"/>
            <a:ext cx="1785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EAF2FA"/>
                </a:solidFill>
              </a:rPr>
              <a:t>Windows Explorer</a:t>
            </a:r>
            <a:endParaRPr lang="en-US" sz="1600" b="1" dirty="0">
              <a:solidFill>
                <a:srgbClr val="EAF2F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30781" y="4616972"/>
            <a:ext cx="1291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AF2FA"/>
                </a:solidFill>
              </a:rPr>
              <a:t>Peer to peer</a:t>
            </a:r>
            <a:endParaRPr lang="en-US" b="1" dirty="0">
              <a:solidFill>
                <a:srgbClr val="EAF2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8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8" y="2143593"/>
            <a:ext cx="7669627" cy="248836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721902" y="4032355"/>
            <a:ext cx="1469036" cy="1499015"/>
          </a:xfrm>
          <a:prstGeom prst="straightConnector1">
            <a:avLst/>
          </a:prstGeom>
          <a:ln w="190500" cap="flat">
            <a:solidFill>
              <a:srgbClr val="70ABD5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1902" y="1304144"/>
            <a:ext cx="1603947" cy="1184224"/>
          </a:xfrm>
          <a:prstGeom prst="straightConnector1">
            <a:avLst/>
          </a:prstGeom>
          <a:ln w="190500" cap="flat">
            <a:solidFill>
              <a:srgbClr val="70ABD5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0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8091" y="2932570"/>
            <a:ext cx="592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This file is stored elsewhere!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406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3790" y="4178468"/>
            <a:ext cx="607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Data </a:t>
            </a:r>
            <a:r>
              <a:rPr lang="en-US" sz="36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is synced </a:t>
            </a:r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automatically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416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6360" y="1446550"/>
            <a:ext cx="3492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Share your address drive with others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506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67" y="523309"/>
            <a:ext cx="4092315" cy="570686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411449" y="4212237"/>
            <a:ext cx="2668251" cy="209862"/>
          </a:xfrm>
          <a:prstGeom prst="straightConnector1">
            <a:avLst/>
          </a:prstGeom>
          <a:ln w="190500" cap="flat">
            <a:solidFill>
              <a:srgbClr val="0070C0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49508" y="2803162"/>
            <a:ext cx="1933731" cy="1484026"/>
          </a:xfrm>
          <a:prstGeom prst="straightConnector1">
            <a:avLst/>
          </a:prstGeom>
          <a:ln w="190500" cap="flat">
            <a:solidFill>
              <a:srgbClr val="0070C0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3220" y="4174760"/>
            <a:ext cx="557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Copy address to clipboard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928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3" y="2383436"/>
            <a:ext cx="8348423" cy="2083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V="1">
            <a:off x="4721902" y="4152275"/>
            <a:ext cx="1948721" cy="1379096"/>
          </a:xfrm>
          <a:prstGeom prst="straightConnector1">
            <a:avLst/>
          </a:prstGeom>
          <a:ln w="190500" cap="flat">
            <a:solidFill>
              <a:schemeClr val="accent1">
                <a:lumMod val="60000"/>
                <a:lumOff val="40000"/>
              </a:schemeClr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638270" y="1663908"/>
            <a:ext cx="1409074" cy="1543987"/>
          </a:xfrm>
          <a:prstGeom prst="straightConnector1">
            <a:avLst/>
          </a:prstGeom>
          <a:ln w="190500" cap="flat">
            <a:solidFill>
              <a:schemeClr val="accent5">
                <a:lumMod val="60000"/>
                <a:lumOff val="40000"/>
              </a:schemeClr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39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46751" y="4159770"/>
            <a:ext cx="352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Edit settings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781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2" y="2029288"/>
            <a:ext cx="7217199" cy="3412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4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6360" y="2570814"/>
            <a:ext cx="3267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Change drive character to ‘P’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710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7157" y="-5081"/>
            <a:ext cx="5166843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User</a:t>
            </a:r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Experience</a:t>
            </a:r>
            <a:endParaRPr lang="en-US" sz="4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1039" y="5209846"/>
            <a:ext cx="3618964" cy="118437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 smtClean="0">
                <a:solidFill>
                  <a:srgbClr val="ADCEE5"/>
                </a:solidFill>
                <a:effectLst>
                  <a:glow rad="228600">
                    <a:schemeClr val="tx1">
                      <a:alpha val="60000"/>
                    </a:schemeClr>
                  </a:glow>
                </a:effectLst>
              </a:rPr>
              <a:t>Can follow or clone other drives</a:t>
            </a:r>
            <a:endParaRPr lang="en-US" sz="3600" b="1" dirty="0">
              <a:solidFill>
                <a:srgbClr val="ADCEE5"/>
              </a:solidFill>
              <a:effectLst>
                <a:glow rad="228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88374" y="1488146"/>
            <a:ext cx="3107707" cy="1422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 smtClean="0">
                <a:solidFill>
                  <a:srgbClr val="005CAF"/>
                </a:solidFill>
                <a:effectLst>
                  <a:glow rad="228600">
                    <a:schemeClr val="bg1">
                      <a:lumMod val="95000"/>
                      <a:alpha val="70000"/>
                    </a:schemeClr>
                  </a:glow>
                </a:effectLst>
              </a:rPr>
              <a:t>Windows explorer drive</a:t>
            </a:r>
            <a:endParaRPr lang="en-US" sz="3600" b="1" dirty="0">
              <a:solidFill>
                <a:srgbClr val="005CAF"/>
              </a:solidFill>
              <a:effectLst>
                <a:glow rad="228600">
                  <a:schemeClr val="bg1">
                    <a:lumMod val="95000"/>
                    <a:alpha val="7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67" y="2668005"/>
            <a:ext cx="6664323" cy="265462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41964" y="5368716"/>
            <a:ext cx="3618964" cy="6122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 smtClean="0">
                <a:solidFill>
                  <a:srgbClr val="ADCEE5"/>
                </a:solidFill>
                <a:effectLst>
                  <a:glow rad="228600">
                    <a:schemeClr val="tx1">
                      <a:alpha val="60000"/>
                    </a:schemeClr>
                  </a:glow>
                </a:effectLst>
              </a:rPr>
              <a:t>Taskbar icon</a:t>
            </a:r>
            <a:endParaRPr lang="en-US" sz="3600" b="1" dirty="0">
              <a:solidFill>
                <a:srgbClr val="ADCEE5"/>
              </a:solidFill>
              <a:effectLst>
                <a:glow rad="228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4" y="1338300"/>
            <a:ext cx="1966992" cy="172240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6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06321" y="2533338"/>
            <a:ext cx="3177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Can also sync index from somebody else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3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95" y="1575750"/>
            <a:ext cx="6863376" cy="44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6871" y="4320037"/>
            <a:ext cx="40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Drive character: ‘P’</a:t>
            </a:r>
            <a:endParaRPr lang="en-US" sz="3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859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" r="4086"/>
          <a:stretch/>
        </p:blipFill>
        <p:spPr>
          <a:xfrm>
            <a:off x="555682" y="2488368"/>
            <a:ext cx="8249473" cy="215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797142" y="4371858"/>
            <a:ext cx="2729888" cy="1339396"/>
          </a:xfrm>
          <a:prstGeom prst="straightConnector1">
            <a:avLst/>
          </a:prstGeom>
          <a:ln w="190500" cap="flat">
            <a:solidFill>
              <a:srgbClr val="00B0F0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4811845" y="4099813"/>
            <a:ext cx="2413414" cy="14989"/>
          </a:xfrm>
          <a:prstGeom prst="straightConnector1">
            <a:avLst/>
          </a:prstGeom>
          <a:ln w="190500" cap="flat">
            <a:solidFill>
              <a:srgbClr val="00B0F0"/>
            </a:solidFill>
            <a:bevel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39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464" y="-5081"/>
            <a:ext cx="4638809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Technologies</a:t>
            </a:r>
            <a:endParaRPr lang="en-US" sz="4800" dirty="0"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2930648" y="1567291"/>
            <a:ext cx="2286000" cy="2286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600000"/>
            </a:lightRig>
          </a:scene3d>
          <a:sp3d extrusionH="127000" contourW="12700">
            <a:bevelT w="1035050" h="24765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prstMaterial="metal">
              <a:bevelB w="0" h="0"/>
            </a:sp3d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IPFS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65920" y="3741012"/>
            <a:ext cx="2286000" cy="2286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600000"/>
            </a:lightRig>
          </a:scene3d>
          <a:sp3d extrusionH="127000" contourW="12700">
            <a:bevelT w="1035050" h="24765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prstMaterial="metal">
              <a:bevelB w="0" h="0"/>
            </a:sp3d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Dokan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763823" y="1545402"/>
            <a:ext cx="1828800" cy="182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600000"/>
            </a:lightRig>
          </a:scene3d>
          <a:sp3d extrusionH="127000" contourW="12700">
            <a:bevelT w="1035050" h="24765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prstMaterial="metal">
              <a:bevelB w="0" h="0"/>
            </a:sp3d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WPF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35023" y="3574974"/>
            <a:ext cx="2743200" cy="2743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600000"/>
            </a:lightRig>
          </a:scene3d>
          <a:sp3d extrusionH="127000" contourW="12700">
            <a:bevelT w="1035050" h="24765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prstMaterial="metal">
              <a:bevelB w="0" h="0"/>
            </a:sp3d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Windows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62" y="4491218"/>
            <a:ext cx="1322566" cy="130803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124" name="Picture 4" descr="https://upload.wikimedia.org/wikipedia/en/1/18/Ipfs-logo-1024-ice-tex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87" y="1545402"/>
            <a:ext cx="1392466" cy="139246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2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464" y="-5081"/>
            <a:ext cx="4638809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Future Work</a:t>
            </a:r>
            <a:endParaRPr lang="en-US" sz="4800" dirty="0">
              <a:latin typeface="+mn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6268" y="5523236"/>
            <a:ext cx="3383280" cy="605308"/>
          </a:xfrm>
          <a:prstGeom prst="roundRect">
            <a:avLst>
              <a:gd name="adj" fmla="val 40071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700" prstMaterial="soft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Keybase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26061" y="1745597"/>
            <a:ext cx="3381182" cy="605308"/>
          </a:xfrm>
          <a:prstGeom prst="roundRect">
            <a:avLst>
              <a:gd name="adj" fmla="val 40071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700" prstMaterial="soft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Suggest Changes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5400000">
            <a:off x="2271082" y="3842929"/>
            <a:ext cx="4349996" cy="221233"/>
          </a:xfrm>
          <a:prstGeom prst="roundRect">
            <a:avLst>
              <a:gd name="adj" fmla="val 40071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2700" prstMaterial="softEdge">
            <a:bevelT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406" y="2983880"/>
            <a:ext cx="2074246" cy="2074246"/>
          </a:xfrm>
          <a:prstGeom prst="rect">
            <a:avLst/>
          </a:prstGeom>
        </p:spPr>
      </p:pic>
      <p:pic>
        <p:nvPicPr>
          <p:cNvPr id="1028" name="Picture 4" descr="https://cdn1.iconfinder.com/data/icons/simple-icons/4096/wikipedia-4096-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13" y="4802632"/>
            <a:ext cx="1711032" cy="1711032"/>
          </a:xfrm>
          <a:prstGeom prst="rect">
            <a:avLst/>
          </a:prstGeom>
          <a:noFill/>
          <a:effectLst>
            <a:glow rad="63500">
              <a:schemeClr val="bg1">
                <a:lumMod val="8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0.iconfinder.com/data/icons/octicons/1024/git-branch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193" y="4175819"/>
            <a:ext cx="1304773" cy="2087637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vectorlogofree.com/wp-content/uploads/2014/04/24233-github-logo-in-a-rounded-square-icon-vector-icon-vector-ep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04" y="2514955"/>
            <a:ext cx="1529762" cy="1529762"/>
          </a:xfrm>
          <a:prstGeom prst="rect">
            <a:avLst/>
          </a:prstGeom>
          <a:noFill/>
          <a:effectLst>
            <a:glow rad="63500">
              <a:schemeClr val="bg1">
                <a:lumMod val="9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keybase.io/images/icons/logo-with-text-dz2-s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89" y="4258026"/>
            <a:ext cx="3238500" cy="8001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16">
            <a:off x="1459369" y="2053516"/>
            <a:ext cx="2021877" cy="202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127" y="-15585"/>
            <a:ext cx="3956229" cy="113842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Questions?</a:t>
            </a:r>
            <a:endParaRPr lang="en-US" sz="60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 rot="176874">
            <a:off x="3377472" y="626569"/>
            <a:ext cx="3008341" cy="66704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590237" lon="20940276" rev="233292"/>
              </a:camera>
              <a:lightRig rig="threePt" dir="t"/>
            </a:scene3d>
            <a:sp3d extrusionH="69850" prstMaterial="plastic">
              <a:bevelT w="273050" h="304800"/>
              <a:bevelB h="146050"/>
            </a:sp3d>
          </a:bodyPr>
          <a:lstStyle/>
          <a:p>
            <a:r>
              <a:rPr lang="en-US" sz="41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</a:t>
            </a:r>
            <a:endParaRPr lang="en-US" sz="28700" dirty="0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7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0785" y="67242"/>
            <a:ext cx="4690325" cy="112882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Possible Usages</a:t>
            </a:r>
            <a:endParaRPr lang="en-US" sz="4000" dirty="0">
              <a:latin typeface="+mn-lt"/>
            </a:endParaRPr>
          </a:p>
        </p:txBody>
      </p:sp>
      <p:pic>
        <p:nvPicPr>
          <p:cNvPr id="1026" name="Picture 2" descr="https://cdn3.iconfinder.com/data/icons/3d-printing-icon-set/512/Hierarch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4" y="1206896"/>
            <a:ext cx="1915073" cy="192119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1295" y="2207179"/>
            <a:ext cx="1514151" cy="107721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3E4F3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Private use</a:t>
            </a:r>
            <a:endParaRPr lang="en-US" sz="3200" b="1" dirty="0">
              <a:solidFill>
                <a:srgbClr val="C3E4F3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1743" y="2218031"/>
            <a:ext cx="2921327" cy="107721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3E4F3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Course management</a:t>
            </a:r>
            <a:endParaRPr lang="en-US" sz="3200" b="1" dirty="0">
              <a:solidFill>
                <a:srgbClr val="C3E4F3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8" name="Picture 4" descr="https://moodle.org/logo/moodl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53" y="1392232"/>
            <a:ext cx="2979511" cy="76011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73857" y="3574185"/>
            <a:ext cx="1704065" cy="107721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3E4F3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File sharing</a:t>
            </a:r>
            <a:endParaRPr lang="en-US" sz="3200" b="1" dirty="0">
              <a:solidFill>
                <a:srgbClr val="C3E4F3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01949" y="3608331"/>
            <a:ext cx="2455475" cy="107721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3E4F3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Data center virtualization</a:t>
            </a:r>
            <a:endParaRPr lang="en-US" sz="3200" b="1" dirty="0">
              <a:solidFill>
                <a:srgbClr val="C3E4F3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93" y="4093162"/>
            <a:ext cx="3447696" cy="258577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/>
          <p:cNvCxnSpPr/>
          <p:nvPr/>
        </p:nvCxnSpPr>
        <p:spPr>
          <a:xfrm>
            <a:off x="4497217" y="1123742"/>
            <a:ext cx="0" cy="5486400"/>
          </a:xfrm>
          <a:prstGeom prst="straightConnector1">
            <a:avLst/>
          </a:prstGeom>
          <a:ln w="190500" cap="flat">
            <a:solidFill>
              <a:srgbClr val="C4D0EA"/>
            </a:solidFill>
            <a:bevel/>
            <a:headEnd type="stealth" w="med" len="med"/>
            <a:tailEnd type="stealth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995164" y="3502427"/>
            <a:ext cx="7315200" cy="0"/>
          </a:xfrm>
          <a:prstGeom prst="straightConnector1">
            <a:avLst/>
          </a:prstGeom>
          <a:ln w="190500" cap="flat">
            <a:solidFill>
              <a:srgbClr val="C4D0EA"/>
            </a:solidFill>
            <a:bevel/>
            <a:headEnd type="stealth" w="med" len="med"/>
            <a:tailEnd type="stealth" w="med" len="med"/>
          </a:ln>
          <a:scene3d>
            <a:camera prst="orthographicFront"/>
            <a:lightRig rig="threePt" dir="t"/>
          </a:scene3d>
          <a:sp3d prstMaterial="softEdge">
            <a:bevelT w="139700" h="1397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7" y="3813529"/>
            <a:ext cx="1513214" cy="151321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14" y="4531304"/>
            <a:ext cx="3090489" cy="232669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438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3675" y="-5081"/>
            <a:ext cx="4690325" cy="112882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Challenges</a:t>
            </a:r>
            <a:endParaRPr lang="en-US" sz="40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3971" y="3860101"/>
            <a:ext cx="3657600" cy="182880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shade val="50000"/>
                <a:alpha val="9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9000000"/>
            </a:lightRig>
          </a:scene3d>
          <a:sp3d extrusionH="2032000" contourW="25400">
            <a:bevelT w="50800" h="5080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38100" prstMaterial="metal"/>
          </a:bodyPr>
          <a:lstStyle/>
          <a:p>
            <a:pPr algn="ctr"/>
            <a:r>
              <a:rPr lang="en-US" sz="3600" dirty="0" smtClean="0"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</a:rPr>
              <a:t>Undebuggable code</a:t>
            </a:r>
            <a:endParaRPr lang="en-US" sz="3600" dirty="0"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971" y="1795328"/>
            <a:ext cx="3657600" cy="182880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shade val="50000"/>
                <a:alpha val="9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9000000"/>
            </a:lightRig>
          </a:scene3d>
          <a:sp3d extrusionH="2032000" contourW="25400">
            <a:bevelT w="50800" h="5080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38100" prstMaterial="metal"/>
          </a:bodyPr>
          <a:lstStyle/>
          <a:p>
            <a:pPr algn="ctr"/>
            <a:r>
              <a:rPr lang="en-US" sz="3600" dirty="0" smtClean="0"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</a:rPr>
              <a:t>Concurrency   </a:t>
            </a:r>
            <a:r>
              <a:rPr lang="en-US" sz="3600" dirty="0"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</a:rPr>
              <a:t>Race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3675" y="4379660"/>
            <a:ext cx="3657600" cy="182880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shade val="50000"/>
                <a:alpha val="96000"/>
              </a:schemeClr>
            </a:solidFill>
          </a:ln>
          <a:scene3d>
            <a:camera prst="orthographicFront">
              <a:rot lat="1200000" lon="1200000" rev="0"/>
            </a:camera>
            <a:lightRig rig="threePt" dir="t">
              <a:rot lat="0" lon="0" rev="9000000"/>
            </a:lightRig>
          </a:scene3d>
          <a:sp3d extrusionH="2032000" contourW="25400">
            <a:bevelT w="50800" h="5080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38100" prstMaterial="metal"/>
          </a:bodyPr>
          <a:lstStyle/>
          <a:p>
            <a:pPr algn="ctr"/>
            <a:r>
              <a:rPr lang="en-US" sz="3600" dirty="0" smtClean="0"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</a:rPr>
              <a:t>Registry Manipulations</a:t>
            </a:r>
            <a:endParaRPr lang="en-US" sz="3600" dirty="0"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194" name="Picture 2" descr="http://www.wisecleaner.com/templates/images/wiseregistrycleaner/wiseregistryclean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81" y="2307190"/>
            <a:ext cx="2072470" cy="20724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7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239656" y="23699"/>
            <a:ext cx="3600825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IPFS</a:t>
            </a:r>
            <a:endParaRPr lang="en-US" sz="4000" dirty="0">
              <a:latin typeface="+mn-lt"/>
            </a:endParaRPr>
          </a:p>
        </p:txBody>
      </p:sp>
      <p:pic>
        <p:nvPicPr>
          <p:cNvPr id="16" name="Picture 4" descr="https://upload.wikimedia.org/wikipedia/en/1/18/Ipfs-logo-1024-ice-tex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300" y="1451428"/>
            <a:ext cx="2156715" cy="215671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872344" y="3863506"/>
            <a:ext cx="600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IPFS: Distributed protocols</a:t>
            </a:r>
            <a:endParaRPr lang="en-US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50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34760" y="1155902"/>
            <a:ext cx="8674553" cy="5394799"/>
            <a:chOff x="334760" y="1155902"/>
            <a:chExt cx="8674553" cy="53947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29"/>
            <a:stretch/>
          </p:blipFill>
          <p:spPr>
            <a:xfrm>
              <a:off x="644577" y="1661790"/>
              <a:ext cx="8054920" cy="488891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4760" y="1178026"/>
              <a:ext cx="3339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EAF2FA"/>
                  </a:solidFill>
                </a:rPr>
                <a:t>Centralized</a:t>
              </a:r>
              <a:endParaRPr lang="en-US" b="1" dirty="0">
                <a:solidFill>
                  <a:srgbClr val="EAF2FA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2258" y="1178026"/>
              <a:ext cx="3339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EAF2FA"/>
                  </a:solidFill>
                </a:rPr>
                <a:t>Dec</a:t>
              </a:r>
              <a:r>
                <a:rPr lang="en-US" sz="3200" b="1" dirty="0" smtClean="0">
                  <a:solidFill>
                    <a:srgbClr val="EAF2FA"/>
                  </a:solidFill>
                </a:rPr>
                <a:t>entralized</a:t>
              </a:r>
              <a:endParaRPr lang="en-US" b="1" dirty="0">
                <a:solidFill>
                  <a:srgbClr val="EAF2FA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69756" y="1155902"/>
              <a:ext cx="3339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EAF2FA"/>
                  </a:solidFill>
                </a:rPr>
                <a:t>Distributed</a:t>
              </a:r>
              <a:endParaRPr lang="en-US" b="1" dirty="0">
                <a:solidFill>
                  <a:srgbClr val="EAF2FA"/>
                </a:solidFill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3822493" y="67242"/>
            <a:ext cx="5148618" cy="112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ln w="12700">
                  <a:solidFill>
                    <a:srgbClr val="002060"/>
                  </a:solidFill>
                </a:ln>
                <a:gradFill flip="none" rotWithShape="1">
                  <a:gsLst>
                    <a:gs pos="61052">
                      <a:srgbClr val="D1D7F3"/>
                    </a:gs>
                    <a:gs pos="100000">
                      <a:srgbClr val="8FBBF1"/>
                    </a:gs>
                    <a:gs pos="75000">
                      <a:schemeClr val="accent1">
                        <a:lumMod val="20000"/>
                        <a:lumOff val="80000"/>
                      </a:schemeClr>
                    </a:gs>
                    <a:gs pos="32000">
                      <a:srgbClr val="C4D0EA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+mn-lt"/>
              </a:rPr>
              <a:t>Peer To Peer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38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1391</TotalTime>
  <Words>513</Words>
  <Application>Microsoft Office PowerPoint</Application>
  <PresentationFormat>On-screen Show (4:3)</PresentationFormat>
  <Paragraphs>179</Paragraphs>
  <Slides>56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Microsoft YaHei UI</vt:lpstr>
      <vt:lpstr>Arial</vt:lpstr>
      <vt:lpstr>Calibri</vt:lpstr>
      <vt:lpstr>Calibri Light</vt:lpstr>
      <vt:lpstr>Cambria Math</vt:lpstr>
      <vt:lpstr>Wingdings</vt:lpstr>
      <vt:lpstr>Office Theme</vt:lpstr>
      <vt:lpstr>uBox</vt:lpstr>
      <vt:lpstr>Nowadays Cloud Services</vt:lpstr>
      <vt:lpstr>The Solution - uBox</vt:lpstr>
      <vt:lpstr>Technique</vt:lpstr>
      <vt:lpstr>User Experience</vt:lpstr>
      <vt:lpstr>Possible Usages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uBox sample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Future Work</vt:lpstr>
      <vt:lpstr>Questions?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Comunative Indexed     File System</dc:title>
  <dc:creator>Yuval</dc:creator>
  <cp:lastModifiedBy>Yuval</cp:lastModifiedBy>
  <cp:revision>99</cp:revision>
  <dcterms:created xsi:type="dcterms:W3CDTF">2016-08-03T17:57:58Z</dcterms:created>
  <dcterms:modified xsi:type="dcterms:W3CDTF">2016-08-06T21:26:54Z</dcterms:modified>
</cp:coreProperties>
</file>